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</p:sldMasterIdLst>
  <p:notesMasterIdLst>
    <p:notesMasterId r:id="rId112"/>
  </p:notesMasterIdLst>
  <p:sldIdLst>
    <p:sldId id="535" r:id="rId33"/>
    <p:sldId id="625" r:id="rId34"/>
    <p:sldId id="668" r:id="rId35"/>
    <p:sldId id="666" r:id="rId36"/>
    <p:sldId id="671" r:id="rId37"/>
    <p:sldId id="639" r:id="rId38"/>
    <p:sldId id="701" r:id="rId39"/>
    <p:sldId id="702" r:id="rId40"/>
    <p:sldId id="703" r:id="rId41"/>
    <p:sldId id="669" r:id="rId42"/>
    <p:sldId id="735" r:id="rId43"/>
    <p:sldId id="665" r:id="rId44"/>
    <p:sldId id="675" r:id="rId45"/>
    <p:sldId id="734" r:id="rId46"/>
    <p:sldId id="676" r:id="rId47"/>
    <p:sldId id="677" r:id="rId48"/>
    <p:sldId id="736" r:id="rId49"/>
    <p:sldId id="732" r:id="rId50"/>
    <p:sldId id="733" r:id="rId51"/>
    <p:sldId id="690" r:id="rId52"/>
    <p:sldId id="691" r:id="rId53"/>
    <p:sldId id="692" r:id="rId54"/>
    <p:sldId id="693" r:id="rId55"/>
    <p:sldId id="694" r:id="rId56"/>
    <p:sldId id="695" r:id="rId57"/>
    <p:sldId id="696" r:id="rId58"/>
    <p:sldId id="699" r:id="rId59"/>
    <p:sldId id="705" r:id="rId60"/>
    <p:sldId id="697" r:id="rId61"/>
    <p:sldId id="706" r:id="rId62"/>
    <p:sldId id="708" r:id="rId63"/>
    <p:sldId id="707" r:id="rId64"/>
    <p:sldId id="710" r:id="rId65"/>
    <p:sldId id="711" r:id="rId66"/>
    <p:sldId id="737" r:id="rId67"/>
    <p:sldId id="712" r:id="rId68"/>
    <p:sldId id="738" r:id="rId69"/>
    <p:sldId id="739" r:id="rId70"/>
    <p:sldId id="748" r:id="rId71"/>
    <p:sldId id="740" r:id="rId72"/>
    <p:sldId id="713" r:id="rId73"/>
    <p:sldId id="741" r:id="rId74"/>
    <p:sldId id="714" r:id="rId75"/>
    <p:sldId id="716" r:id="rId76"/>
    <p:sldId id="763" r:id="rId77"/>
    <p:sldId id="718" r:id="rId78"/>
    <p:sldId id="743" r:id="rId79"/>
    <p:sldId id="719" r:id="rId80"/>
    <p:sldId id="750" r:id="rId81"/>
    <p:sldId id="722" r:id="rId82"/>
    <p:sldId id="751" r:id="rId83"/>
    <p:sldId id="723" r:id="rId84"/>
    <p:sldId id="757" r:id="rId85"/>
    <p:sldId id="758" r:id="rId86"/>
    <p:sldId id="744" r:id="rId87"/>
    <p:sldId id="724" r:id="rId88"/>
    <p:sldId id="759" r:id="rId89"/>
    <p:sldId id="760" r:id="rId90"/>
    <p:sldId id="761" r:id="rId91"/>
    <p:sldId id="762" r:id="rId92"/>
    <p:sldId id="745" r:id="rId93"/>
    <p:sldId id="752" r:id="rId94"/>
    <p:sldId id="764" r:id="rId95"/>
    <p:sldId id="776" r:id="rId96"/>
    <p:sldId id="765" r:id="rId97"/>
    <p:sldId id="770" r:id="rId98"/>
    <p:sldId id="771" r:id="rId99"/>
    <p:sldId id="769" r:id="rId100"/>
    <p:sldId id="768" r:id="rId101"/>
    <p:sldId id="772" r:id="rId102"/>
    <p:sldId id="766" r:id="rId103"/>
    <p:sldId id="773" r:id="rId104"/>
    <p:sldId id="774" r:id="rId105"/>
    <p:sldId id="746" r:id="rId106"/>
    <p:sldId id="727" r:id="rId107"/>
    <p:sldId id="747" r:id="rId108"/>
    <p:sldId id="728" r:id="rId109"/>
    <p:sldId id="726" r:id="rId110"/>
    <p:sldId id="775" r:id="rId111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309" userDrawn="1">
          <p15:clr>
            <a:srgbClr val="A4A3A4"/>
          </p15:clr>
        </p15:guide>
        <p15:guide id="4" pos="1451" userDrawn="1">
          <p15:clr>
            <a:srgbClr val="A4A3A4"/>
          </p15:clr>
        </p15:guide>
        <p15:guide id="5" pos="4332" userDrawn="1">
          <p15:clr>
            <a:srgbClr val="A4A3A4"/>
          </p15:clr>
        </p15:guide>
        <p15:guide id="6" pos="14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" initials="a" lastIdx="1" clrIdx="0">
    <p:extLst>
      <p:ext uri="{19B8F6BF-5375-455C-9EA6-DF929625EA0E}">
        <p15:presenceInfo xmlns:p15="http://schemas.microsoft.com/office/powerpoint/2012/main" userId="albe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D3FF"/>
    <a:srgbClr val="FFFFFF"/>
    <a:srgbClr val="003399"/>
    <a:srgbClr val="D9D9D9"/>
    <a:srgbClr val="C80000"/>
    <a:srgbClr val="FF7C80"/>
    <a:srgbClr val="79A6FF"/>
    <a:srgbClr val="FFFF99"/>
    <a:srgbClr val="F8F8F8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6586" autoAdjust="0"/>
  </p:normalViewPr>
  <p:slideViewPr>
    <p:cSldViewPr snapToGrid="0">
      <p:cViewPr>
        <p:scale>
          <a:sx n="110" d="100"/>
          <a:sy n="110" d="100"/>
        </p:scale>
        <p:origin x="2082" y="270"/>
      </p:cViewPr>
      <p:guideLst>
        <p:guide orient="horz" pos="2160"/>
        <p:guide pos="2880"/>
        <p:guide pos="4309"/>
        <p:guide pos="1451"/>
        <p:guide pos="4332"/>
        <p:guide pos="1429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-21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84" Type="http://schemas.openxmlformats.org/officeDocument/2006/relationships/slide" Target="slides/slide52.xml"/><Relationship Id="rId89" Type="http://schemas.openxmlformats.org/officeDocument/2006/relationships/slide" Target="slides/slide57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87" Type="http://schemas.openxmlformats.org/officeDocument/2006/relationships/slide" Target="slides/slide55.xml"/><Relationship Id="rId102" Type="http://schemas.openxmlformats.org/officeDocument/2006/relationships/slide" Target="slides/slide70.xml"/><Relationship Id="rId110" Type="http://schemas.openxmlformats.org/officeDocument/2006/relationships/slide" Target="slides/slide78.xml"/><Relationship Id="rId11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90" Type="http://schemas.openxmlformats.org/officeDocument/2006/relationships/slide" Target="slides/slide58.xml"/><Relationship Id="rId95" Type="http://schemas.openxmlformats.org/officeDocument/2006/relationships/slide" Target="slides/slide6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100" Type="http://schemas.openxmlformats.org/officeDocument/2006/relationships/slide" Target="slides/slide68.xml"/><Relationship Id="rId105" Type="http://schemas.openxmlformats.org/officeDocument/2006/relationships/slide" Target="slides/slide73.xml"/><Relationship Id="rId11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93" Type="http://schemas.openxmlformats.org/officeDocument/2006/relationships/slide" Target="slides/slide61.xml"/><Relationship Id="rId98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103" Type="http://schemas.openxmlformats.org/officeDocument/2006/relationships/slide" Target="slides/slide71.xml"/><Relationship Id="rId108" Type="http://schemas.openxmlformats.org/officeDocument/2006/relationships/slide" Target="slides/slide76.xml"/><Relationship Id="rId11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91" Type="http://schemas.openxmlformats.org/officeDocument/2006/relationships/slide" Target="slides/slide59.xml"/><Relationship Id="rId96" Type="http://schemas.openxmlformats.org/officeDocument/2006/relationships/slide" Target="slides/slide64.xml"/><Relationship Id="rId111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6" Type="http://schemas.openxmlformats.org/officeDocument/2006/relationships/slide" Target="slides/slide74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slide" Target="slides/slide54.xml"/><Relationship Id="rId94" Type="http://schemas.openxmlformats.org/officeDocument/2006/relationships/slide" Target="slides/slide62.xml"/><Relationship Id="rId99" Type="http://schemas.openxmlformats.org/officeDocument/2006/relationships/slide" Target="slides/slide67.xml"/><Relationship Id="rId101" Type="http://schemas.openxmlformats.org/officeDocument/2006/relationships/slide" Target="slides/slide6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109" Type="http://schemas.openxmlformats.org/officeDocument/2006/relationships/slide" Target="slides/slide7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76" Type="http://schemas.openxmlformats.org/officeDocument/2006/relationships/slide" Target="slides/slide44.xml"/><Relationship Id="rId97" Type="http://schemas.openxmlformats.org/officeDocument/2006/relationships/slide" Target="slides/slide65.xml"/><Relationship Id="rId104" Type="http://schemas.openxmlformats.org/officeDocument/2006/relationships/slide" Target="slides/slide7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92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80013" y="0"/>
            <a:ext cx="3960812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54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74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13613" cy="308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180013" y="6513513"/>
            <a:ext cx="3960812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fld id="{0D286AE5-E1E2-4A3B-B605-4B0BAC5794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3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9F78C12-16AF-480A-86C1-4CA3897FAF05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9833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8451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1123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18386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64680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510252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96088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993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757329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60767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19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4872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s-ES_tradnl" sz="1000" dirty="0" smtClean="0"/>
          </a:p>
        </p:txBody>
      </p:sp>
    </p:spTree>
    <p:extLst>
      <p:ext uri="{BB962C8B-B14F-4D97-AF65-F5344CB8AC3E}">
        <p14:creationId xmlns:p14="http://schemas.microsoft.com/office/powerpoint/2010/main" val="737969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446638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39459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81017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4186728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806396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418712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445966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656601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185448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8722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sz="1000" dirty="0" smtClean="0"/>
          </a:p>
        </p:txBody>
      </p:sp>
    </p:spTree>
    <p:extLst>
      <p:ext uri="{BB962C8B-B14F-4D97-AF65-F5344CB8AC3E}">
        <p14:creationId xmlns:p14="http://schemas.microsoft.com/office/powerpoint/2010/main" val="3122308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821550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985284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754868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4255132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04252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618963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4154528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637365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55313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39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62088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sz="1000" dirty="0" smtClean="0"/>
          </a:p>
        </p:txBody>
      </p:sp>
    </p:spTree>
    <p:extLst>
      <p:ext uri="{BB962C8B-B14F-4D97-AF65-F5344CB8AC3E}">
        <p14:creationId xmlns:p14="http://schemas.microsoft.com/office/powerpoint/2010/main" val="820995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477920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1219503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617353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282517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528324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8358284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03101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80587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2039954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49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87604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146560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940097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3045383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6118546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23939478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2610356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40016034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8105881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575931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37417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59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86422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357724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10889652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8398179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4709948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8093794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063218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7771196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1805194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5082375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886155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69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56883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9802879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70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6129607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71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888528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72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209726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73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516022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74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7726281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75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5689005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76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u="none" dirty="0" smtClean="0"/>
          </a:p>
        </p:txBody>
      </p:sp>
    </p:spTree>
    <p:extLst>
      <p:ext uri="{BB962C8B-B14F-4D97-AF65-F5344CB8AC3E}">
        <p14:creationId xmlns:p14="http://schemas.microsoft.com/office/powerpoint/2010/main" val="35917377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77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093971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283331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59F78C12-16AF-480A-86C1-4CA3897FAF05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79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31759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8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067708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 hangingPunct="1"/>
            <a:fld id="{036EC634-A17D-472C-AE3C-361C55AFBE19}" type="slidenum">
              <a:rPr lang="es-ES" sz="1200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9</a:t>
            </a:fld>
            <a:endParaRPr lang="es-ES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043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011987" y="6491288"/>
            <a:ext cx="2132013" cy="3667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2AC7-2738-431E-8D32-4EE77C0C7B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971DD-A199-4887-AF21-F92D06C5FD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9F6B-38E3-45B4-8D52-7ED98A6186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1455-1088-4B9B-A477-8858B5B46D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468D-9E33-4FAF-86FF-C271753704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2F80-1B9C-425C-B6AE-CD5C6FD407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6106-D4CA-4723-8EE0-F5516258FA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08B1-2646-4BC5-93C5-191422D927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E208-3C80-4FDD-AEEE-06FAD246F2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4C53-442C-44D5-AF11-BBCC02990F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27B8-8B83-4AFE-AE98-46634E2349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9141-4A73-46AB-92B6-3E3D0CCF86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40A3A-9D7A-45EC-B6B0-E3FA0652EC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1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09CC-9959-4528-BD18-0B34CFC7E0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F239-8DE0-406A-A327-93197C9CA3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5732E-BD80-484C-AF6D-983BED2BD6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4CBC-9C64-4130-BDB2-B755E74A36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C6FE-AE6D-4DB6-A77C-3A50B0E75B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DADAA-CF0C-4BB7-B281-35001487B5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A299-6BE9-42B4-ACA4-F59A609C29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62DA-7D20-4E35-B7A1-0C1E8679DD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C2B9-3F61-4A45-BEEF-4B1B8EB7ED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5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CC82-1B37-4B46-93BF-C492E6148D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3DDB-EB16-4FAE-A6E0-3858A3CC1D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9033-5A37-4E5D-B5DF-A9639A51FF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E9CB-A7E9-49FA-A557-3B24818470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8A61-F9D9-4C8C-AFD6-79D2DA65BE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AE10-BB4A-47E6-9A20-AF4732DFB2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C2B3-16C4-435A-BF5A-057B368731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1896-BA77-4398-8BF6-6604BA70C8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5503-2554-47F9-B90D-E91CF8EF02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E977-F4EA-4C7B-B45C-5F4EE263CF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34EB-0441-44DC-BE97-E0395F9AF6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2225-4EAA-4ED2-AA3F-7CF153FC6F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CB4E-77D2-42D6-9F5D-C5168F2566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3E759-AE7E-4355-BE69-EA1C3D937A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2DC3-850E-40C6-9612-BC003CA623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E9E4-7608-4934-8C1F-004D6C1D7D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6D85B-5095-444B-8FFB-5F92AA880D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B2C8-6788-4498-8B75-4403D6AF1C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2AEFB-492A-48D0-A435-0B0EF6891D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7655-4CA2-45CA-9678-9011DD02F8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AC72-84C7-4623-A801-7357AE56F2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38C9-F373-4C48-B8DF-91B603F912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25FE-906D-457A-BBF7-80561426AF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1EE9-3B92-4D33-8E27-41B0526C43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4806-CF4B-45B1-9713-090537E4BB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17B11-4B47-49E1-84A7-761341AB34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2483-C4C6-4734-9E76-08B1C7B031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1965-3CE2-4725-AAE5-7B8FFB752F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27DA-8CE4-45A4-A9BE-5573DA384A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2F891-4D61-472F-BFF8-9649F088C1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2D89-58ED-4516-92AB-157CBF470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A2A9-02A0-441F-A1F3-26E6077C2B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052D-E09F-42E9-906A-5429EC55D9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B5DC-B24E-4A25-AC83-568C82E850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6907-C403-4FE6-8CC9-ACFF0D0AD7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F532-AC61-428D-A5B2-6B2032775E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E348-6F69-4209-A7FD-B1F9F532A7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BB8E-FC1A-40AB-A307-C10E2575F2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C406-B44C-4D11-82C4-9505A2C43E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DF1F-4B7E-4957-9245-7F9E4F0A57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F163-4BAD-44D9-9F25-AB2A6CB78E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79CE-997C-478E-9C17-CF535A5AED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AB76-4B66-4EA8-9C6C-95429BC7D5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3697-8B03-4A26-9530-A93A36F3FC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5C59-A061-4657-8570-0F53D5A581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636F-66B8-438D-8FCA-110362811C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55F8-40FD-4B39-954F-B96923D9A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1A4F-5C3D-4B34-B6F5-CB5218C40B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DFBC-7611-4C7F-96F2-BED228C09F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42AA-2747-4C5E-8F2A-535D20CCD8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8F62-FCBA-4585-8886-7F71E81837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D5E3-FB00-4008-BBA1-C27DA1DC8C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F0C6-A591-4D4D-808E-94355539C6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85B3-C091-4537-B072-698C19CAD9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AB2C-0170-4A10-A9FD-3534AF9B48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A28F-4A78-4BA5-8171-9D95C0B377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1D41-A284-4FCE-992F-E749C99850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F7BF-5206-43B6-BA2C-3DB736CA2C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FCC5-75A8-4445-B528-06DFC4D498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392E-18C3-4250-830D-5DCEF3450F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1D62-D794-4E5E-AA10-53DD66E487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7657-F043-4E61-A749-B66ECCD51B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12954-201F-4A14-9428-04655DAFCE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75C3-D1B9-4399-81B0-258753FEB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D3AC-150D-4E94-8DF6-F4A66DC1B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D838-419E-4C92-93E7-FD63D41C92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6EEAD-17C0-4926-93F9-68CC1903BA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EB14-2FA2-4E7E-8169-73CD88F32A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FC71-725E-48E3-A984-6E952DBA05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87D8-76F1-4307-9BAF-CBD8F9663B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D266-DDA6-4A82-B008-FD5C83F8E5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DF1D-19C1-49D6-AF07-AFF84A7BE6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1243A-421A-4CF2-AEC7-CEF81F1720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80AA7-003D-4F63-96E6-8A9E5ED324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9F041-5CB4-4C9D-B155-72DDFB889F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8E00-2436-4A54-90A1-56AF446A7E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3B1E-FC17-4632-A88D-88E98BF4BB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9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78780-D258-421F-8C76-FD962FDBFE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6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6E738-25EB-4DD5-96B5-2F706EAB57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7A0F-BB05-493F-A0CE-5D4ED844F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C6E7-A4DA-492D-9C55-F59269BF05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3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4752-D5E8-4597-94F7-CF18B0507B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2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E03B-9427-4A23-A58E-DE59891899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2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DD12-0373-46D9-B9E2-03D481815A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5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5732-EE88-4BEF-857E-8D12788266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CDC9-9163-4911-BB36-778D053850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DB4D-3DB3-482D-83CF-A88225FEB4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6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D6A07-2D69-4C64-8407-FED6FE1F2B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3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2F5C-75FD-4EC7-B46A-02A6363916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5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D12F-B712-4FAE-9521-E543D4B943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0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6DA4A-7F6B-459E-9487-F52126B298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B750-6C4A-45D1-B5DC-EC864FE226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E57C-0589-45AD-8AA8-B53CF3D2EF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1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3AC1-B15C-4941-99CE-38B1BF819A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4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6C47-66D5-49B2-8A86-9A169B47D6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AA22-316C-46ED-829B-A36EA7D341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711B-70EA-429E-93FF-A9200E52A7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8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41D-ECF7-478A-9F9E-7C61C17B4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3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B7DD-2FC9-4A9E-B817-CF8E3A0AED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7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B38F-2F0A-413C-8952-6908C0142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1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ACA6-472A-4C5D-8514-8D02277054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F384-E9AF-4354-8B14-4C8D735DBF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FAF2-B2CB-46EF-AE0C-347847D112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1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70F8-D773-4F4C-B95A-49118959A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8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8BC7-DDDC-4B14-9A22-049CD46715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3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6E2E-D964-41B0-8487-F44D21FDA1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1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C069-4DED-42BB-BA08-45EBBFFE87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C4468-5BB6-421E-B181-98E3AF6EB3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8CE1-7076-49EA-8C1C-5E9DA01E1A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4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7E40-B562-448F-AEB8-8040676F6D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54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DC42-E765-44C8-9130-D7897CD7BA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12CD-B91A-4868-8627-1D05ABC09B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0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097F-7DC1-442F-A568-1C0CDCCAA1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DB17-F29C-4087-9370-2A9CD56414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83FC-F560-4B1E-90F0-1F0BA3E46E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E03A-38EE-44E6-8EC6-C17FE59A61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1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9E34-5528-4B32-BBC1-EBF8609686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1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5FDB-4393-407E-A4D5-93B15BBB6A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6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DC55-8A6D-4366-AB15-B5818A35BA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E886-6F92-4B1B-84CD-60E455B8B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3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6F5E-DA10-49B2-AD39-8C5781655A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9F59-AE3F-4F62-88D5-E82769B614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B4B4-21E6-4E90-A547-751407A8E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7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93A9-D391-4462-A75D-A16B91B3E6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F0BB-31C8-49F2-AB58-025AF5940A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5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C855-CB6C-4D05-9D54-C5CF31CB72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2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58C3-045E-427D-9F6F-E6F1E89D10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0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340F-ACEB-4DDA-BEE2-730C2E09E1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2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9059-4211-425A-B884-A54B22746B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6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44A2-2FCE-4772-8FFC-FC0C636154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6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2E2D-FB18-4C71-9BB1-CDFA812D5D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9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5B16-86ED-44DF-93AA-1235D6DD7B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5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023-3C8A-4CC8-93E9-F3CBD96F1E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8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8BE6-C562-4409-B70C-4054280C9A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B6A9-07E0-4D21-8B2D-AD8A8043A3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697-0A57-4817-9A19-5D63493FF1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0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4593-2ED2-4E3A-B264-ACD5BA18B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0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C15F-D65F-40CF-B8A6-FCCF8409D4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0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BB91-79BD-494C-9CF9-3E6006F8B2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2D17-7742-41A3-8AF8-E295BEB72F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10DAB-09CF-4AD5-BAA8-166AC2F899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7D84-6387-4E37-B5C6-DD31943C6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28ADF-C2E8-4962-B745-D417BF1A30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9726-C207-4E1B-B783-C9BC285F5F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9CC4-0CF7-49C2-A7F5-C39FBCD65D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6881-1A5A-4C72-BCE4-F04114D19A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947B-643A-487D-B556-BE50FA8DAD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DCB0-E601-4997-99E2-C2BC408A6A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1D2E-2657-4948-A79D-13D0AD9596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D964-5A6C-4E8F-A005-32CFAB369D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56C6-C1EA-4FA7-B669-06C3ADE867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3E6A-0939-4ED2-98F5-74148314BB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2B35-1E42-4EB6-A685-B8932069EF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809F-CE73-426C-958E-B3DB999C87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E0EDA-570F-4B53-AC47-CD8AE1C6A3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B62F-17EC-4CC8-906B-72F3C1B1F8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2D8A-1F23-4294-9C42-95C4F83938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CE38-3006-44BA-8F16-8DA94B9C56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BB36-F65D-49CE-830D-33852673A2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ECA9-12F6-47C1-8BBF-4812EDF242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374E-194D-4E03-A32B-3550255999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7659-D42B-4F3E-B237-6D86F21678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B3182-C3CB-4F92-BE58-B802627857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F83F-4685-4067-81A7-EFEAE5633F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4E53-6599-49CE-B4AD-02B03BB947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8549-0558-41D9-A326-873BC31812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51B9-7239-4A37-90AA-2B00161AE3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1230-A104-42DB-B950-6BCB24D3E8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6E02-4EFE-4845-950D-31B1280026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D244-784E-48C3-9911-F7E04CB2BE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6955-C876-4B4F-8E2D-2039BB8561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0D1E-7F31-48EA-9277-1038C5F548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EE2B-5575-4626-BB9C-366BD96BA7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0C41-0B35-4714-8855-7C48602B8C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B1A8-8283-4047-835A-E7005E03DF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AB62D-5E8C-460B-A5FC-4F9915DAEB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3DA4-9204-42C8-AC34-2BDA0DD0D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D869-A47B-4A19-ADC4-9028596BE0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01A6-505F-4D04-8587-174BBD9494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7AF4-7DAC-4331-9D38-BD6B169AC5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95A6-1243-40F9-887F-C37B7952AE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1721-5DA3-4C9C-BEA3-7F73D90269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6A59-2A32-4DD2-BF4F-AE2B1234B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C47A-DACD-405C-BF3B-01C8D28C24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820A-3CD1-481A-89A9-CE9C64933C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FD6A-30F5-4F38-B98D-DA6A83F269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E677-3261-4DB7-B4D2-1B1FCB5B3D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94D8-B6FE-422A-9D4E-846FA798F3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E4E1-D586-4DD7-A6C7-35A2A1CEF7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0F8C-E64B-4AAA-8021-42F9BD6E17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8411-9C75-4D16-8FD0-175068278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DDEF4-A29C-485F-9008-CE4D88CE98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FFE5B-0AD6-4ADE-B0CF-37640E75A6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058C-7B87-4DE5-AC1C-33D0FCFB24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B00A6-895E-4B5C-9293-A17C0CE2BC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1331-F4D6-4FDF-B4A2-86FF2F6403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4F74-080B-4054-95F0-A0DE284ED7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FC38-9238-4589-8076-94C98422E3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75EE-7F1A-447C-8AFD-54712CA4A4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D866-07FD-4FF2-B7F9-4512207B58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E7E6-C55C-4DC7-8190-58059AB7F6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5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73BD-DD78-45E2-9534-DBD4C18826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9DBD-5B8C-4267-9CFB-3F338F94DE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D1C0-8D55-43C1-8854-69CACBB2A8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EE8C-45EA-4F34-A817-AF9D83DD86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B70F-1F59-41CD-8CB6-BFC5D07CA3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688183" y="6570000"/>
            <a:ext cx="2455817" cy="288000"/>
          </a:xfrm>
          <a:noFill/>
          <a:ln/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‹Nº›</a:t>
            </a:fld>
            <a:r>
              <a:rPr lang="es-ES" dirty="0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1D43-732B-44D5-9515-DAF52360C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30FEB-853C-4A07-9176-43E080BBF5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E437-AF57-4D6E-8A9D-171C641F3E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D35B-BA40-46DE-9485-38BBD5975D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3B0-2AFA-4A55-B9A0-0E419BCC8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9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1F37-255F-45EF-8313-346C57EFD5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334C-59E4-4532-808F-4505ED275F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E0E9-A333-4F86-8F87-BF1EC9845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B182E-AF43-419B-A1BB-957DF5A2D7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CA6E-57AA-44F6-ABFE-E35A0C85DE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9F828-D2A8-406E-9542-ADC62508C2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4CCC-2494-4FF6-9DFF-13030AF307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8CFD-9D06-4A53-AE2F-4A0E2469A0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82A9-F925-4F7E-9A7C-98AEBBF5FF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57CD-EA9F-4D31-A947-43574636DB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3A77-50E8-401E-95F3-1C27D6BEA1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1719-AD0B-421F-8C5F-9234FDBCD3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23DC-20C8-45C5-AB5F-0A12F2CF59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C72A-F2D3-4523-B595-909AB20720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243A3-9764-4FD2-9FDC-54967C8977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0489-AFD0-4863-9686-E7A29B8CB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F189-2F81-4BCA-9FBC-438F3D96F5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9E6F-7E11-422F-825D-22B895D4B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74D7-D47B-4E6A-B533-69A9C7D7B0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6B9F6-1323-4FDB-9146-2DB1EED5E5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89B8-EA8E-408E-9B66-638AFBC0F8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48D8-FF01-41EF-B13C-87874A076A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6DD6-67FF-4776-81C5-BCF6C47411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CD0A-45BE-45D3-9F6A-AE9C96D8F2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874F-7367-4DAB-A30E-E4310BC447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4099-EA93-4C32-A15E-E30BEEA6FC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E219-88CD-4618-9824-5BD9A4CC29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47FB8-C298-45A6-B43F-DB0044A7D5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0199-3C94-4297-9DF4-C2AC64C2C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9F20-84A3-43FE-B54B-590A0963A7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803C-5334-4C4A-B9E4-EFD82D11BF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2DE66-4440-4776-859B-45429FA89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BA86E-4569-4F4A-A08C-CC8A4DF8F5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CE80-2576-43E0-A434-18DDD37884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66F7-B6E7-4F8E-A6D2-28D0FD118A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DB3C-9A1C-4299-A128-D211A43989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73C6-E09D-4EF2-95C9-0F141F1815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436B-EED0-4377-93B8-73ED39C2BA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707B-EF5D-4FBC-BAF3-86EC9C2B01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ABA6-30E6-40CB-9685-40A829B2F5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0255-C845-4D48-8C86-DD6C5E7BA4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F046-C23D-4AC2-BEA7-A68123379A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98732-C598-4FF6-8323-285299536C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1E91-5B01-4B07-ACBC-89F697248F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3A85-5DDE-4959-9E6E-453FBDD62C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0ECD-D5C8-4930-93FA-36C1790CAA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F6D5-063D-42E5-98BD-92C801609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6C41D-AD41-459F-A46D-BDE455D1C1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A531-DAD6-4B70-8F6A-59E0744718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0128-2878-43C5-B3AB-6516B2F391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78F7-16C4-4F0D-BD7D-0A6093A8E6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3454-C26B-45A6-A212-4AD4097A72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B4CA-F72D-4C54-9C93-5454598489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D8AF-DB7B-4721-A671-E2423BE0C2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548F-0C09-4F39-BBD5-F86D7937E8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CB78-80AC-46CD-B17A-2E6E751EFD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D229-7CF0-4879-9FE1-6A954A188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5D20-B3AC-4E16-AE5D-A97DCFDCEF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FFCC6-F95F-4FAA-B5F3-C7E8C6D904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467A-5B0A-4D4B-B1C2-0E85081060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9543-4C43-4770-B3DF-633B97A227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15C64-68D4-4EC3-BEBC-39C33BAF31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05B7-50DA-42BB-A4A4-F9E487DE02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86FED-2BC4-4FA6-9D94-674E6B7D1B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CF33-0B56-49AB-99CF-5F0EA18CCC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4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6E2EB-0950-48A8-B69F-E9A02FE4DD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31E1-8776-43FD-909B-34615F6EFB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BA5A-071C-4C0A-B036-3DA95D2B5A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D8D8-A4A3-4108-ADEB-102A8D17EF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A765-4E29-4C3E-A4D0-7576FAACC1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3C9A-76B3-4BB6-8A1E-019AA68C0F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90FD-5D89-42DF-ACD2-DB9A7E1EE1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4587-4369-4455-A236-CBD10EC2B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ECA7-FC65-4E73-BDC7-F6354FE161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FA72-5195-49CD-B999-79587C3EA7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5EA49-66D0-4056-B106-0D5AF946FE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7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7397-C9E0-47AC-A3D4-F4CE4431A9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6A98-46C7-4AC5-B052-D2C1E9CE3C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720D-F6CA-4396-B2E2-C1C4F48D77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0EF3-A83D-42F3-972F-4E14DC626F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28ED-4F6C-4C8A-B1C0-1BD31E41E2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57EC-5374-410C-9DBA-D46F98AE0C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D4E6-517E-41EC-B715-D76C6FF0E5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84A1-BFA3-4D1B-ACE9-9837540C53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2BE9C-10D4-415B-B185-C418A18DDF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EA29-6FC5-437D-87FA-FCF6C6AC35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F6C9-4317-44F0-B72B-FC35716F03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0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07D-09D4-4475-9F1C-ED64AAE03E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732E-0117-4322-B14E-997A01AAC7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7F39-5916-484D-BFCE-75CB893D7E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1146-4F55-4D49-A748-2C35786BD1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8EC3-41E0-46D5-AD82-0203E41B12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A255-630A-4DD3-A827-6F7EA8488C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B8DC-DD18-47A9-946C-ECEE799B7B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6600-A4BF-4BEB-92B6-0BB4FAEF04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2614-4751-4E3B-B032-CE4814345B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A35A-884B-455A-9FB4-77BBA80C65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5731-3758-44C7-BC1A-85357A5144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7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D624-6B14-467D-A7A9-3BADA43B04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3F8B-6CD7-49BF-9391-526586338D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CB69-DF28-4BD2-9423-0829ACFC7F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98F-F409-4211-B7DA-CEE06781AA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7A85-45AC-4F8F-ADF4-9FED7F0D66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E1B0-F273-4B47-B64E-DD8D28B2E9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427C-4DEE-45AB-8438-66D794AE93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C7D2-3AF2-4370-9591-8EC4D98F04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A395-6AED-4345-91C0-5399E8CD5F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A584-2DF5-4DF0-8CFB-87BFDD0C11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F0F49-09FD-41C6-B533-42C754686C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A190-0544-4708-9847-4FFD512EF7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01EA-D0A5-4D2F-902B-5C2DE318A4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4979-4DC2-437F-BDF5-06BF0AB9E5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5D9E5-A705-4AC0-B29C-F46CF1642F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E855-9E40-42E4-A6A9-B519C98F0D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9E72-2E86-4FB6-A896-C621244AF1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B80C-8ADA-43EE-9FED-22456D9771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4114-22F1-42BA-8C1F-595EE3DC02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90BB-D4A3-4664-B350-B221576B84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448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448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9157-827C-4086-8355-1443FC103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D1CA2-51D3-4981-A42A-E355773759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3ABF9D1-A396-443E-9B62-EDB2CC4A9F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7A48508-F9E0-4624-827E-765504F6F7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94CD19B-5AC6-4F11-93C4-CB0364E8AF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1428D1D-1297-44C1-B5A9-8812DD8D10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370BDB0-C42A-4572-B51E-6425680CE6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937526E-50C8-44AD-B6BF-80DC4DEAD6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9D073FB-6696-4CA5-9A15-721898CA92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76ED4DD-94ED-46F3-87F6-9DE45FFDFD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F2C2E21-B868-45C6-94FD-DE2151E40A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450E647-876B-4891-A289-7CEBD12EB1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034734D-B074-4494-9D9B-E990658A39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1AB8605-006E-4CB2-ACCD-C1B8471D8D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27404F2-F5D7-4D07-9F92-8666F260D2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61845CB-51C5-467A-8D70-9CEDF5BDA9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1EB1A82-CB3C-43CA-A6FF-9A18B9DC83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CB10380-04A1-42EF-922F-AE967F2F66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E6F4920-CD1B-47BE-A243-1021B7D0D3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E562E5E-A9AB-4C74-B337-698478CCE1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E9C3673-7A49-49B5-8684-1C1F365ACE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23A1F8C-5D83-4069-B9A6-81D78D7B4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D590C54-6354-4C43-8E2D-3B19BE386B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3259BA0-ECBD-4F5E-B10E-836CDD145D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A8F0574-715B-4D21-AEE4-BCF306CF42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CCF6B5E-8CA1-4AE7-B30D-D1E87764B5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C77E4AD-DF54-4595-A2BA-8C97DD6C48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1C17D21-2A29-41D4-A10F-A965642D66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F6335B1-5681-4B70-9579-07A098487C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05E2EA8-5483-425B-9AF4-C737C55B1F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5C12CB85-C713-46F0-B744-D5413D20D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032BA65-A5CD-4FE5-9C60-255FC402E9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 smtClean="0"/>
              <a:t>07/23/12</a:t>
            </a:r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CDFA8DA-04DE-4B3E-A36E-5FFCA2D126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0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0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0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0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0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0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0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0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0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0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0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0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0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0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0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0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0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0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0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0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0634" y="348763"/>
            <a:ext cx="8137524" cy="1842498"/>
          </a:xfrm>
        </p:spPr>
        <p:txBody>
          <a:bodyPr wrap="square" lIns="0" tIns="0" rIns="0" bIns="0"/>
          <a:lstStyle/>
          <a:p>
            <a:pPr algn="l" eaLnBrk="1" hangingPunct="1"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latin typeface="Arial" charset="0"/>
                <a:cs typeface="Arial" charset="0"/>
              </a:rPr>
              <a:t>Implementation and Testing of the Node Replication Scheme of the FT4FTT Architecture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2509" y="4432134"/>
            <a:ext cx="3089401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Author</a:t>
            </a: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Alberto </a:t>
            </a:r>
            <a:r>
              <a:rPr lang="en-GB" altLang="es-E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Ballesteros</a:t>
            </a:r>
          </a:p>
          <a:p>
            <a:pPr eaLnBrk="1" hangingPunct="1">
              <a:buClrTx/>
              <a:buFontTx/>
              <a:buNone/>
            </a:pPr>
            <a:endParaRPr lang="en-GB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Supervisors</a:t>
            </a:r>
            <a:endParaRPr lang="en-GB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Julián </a:t>
            </a:r>
            <a:r>
              <a:rPr lang="en-GB" altLang="es-ES" sz="2000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Proenza</a:t>
            </a:r>
            <a:endParaRPr lang="en-GB" altLang="es-ES" sz="2000" b="1" i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Manuel </a:t>
            </a:r>
            <a:r>
              <a:rPr lang="en-GB" altLang="es-ES" sz="2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Barranco</a:t>
            </a:r>
            <a:endParaRPr lang="en-GB" altLang="es-ES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778" t="5097" r="22857" b="1359"/>
          <a:stretch/>
        </p:blipFill>
        <p:spPr>
          <a:xfrm>
            <a:off x="3505167" y="3406253"/>
            <a:ext cx="1988458" cy="192459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0093" y="2538453"/>
            <a:ext cx="664381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a-ES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Màster Universitari Enginyeria Informàtica (MINF)</a:t>
            </a:r>
            <a:endParaRPr lang="ca-ES" altLang="es-ES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35337" y="6545840"/>
            <a:ext cx="290866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s-ES" sz="1600" dirty="0" smtClean="0"/>
              <a:t>Miércoles, </a:t>
            </a:r>
            <a:r>
              <a:rPr lang="es-ES" sz="1600" dirty="0"/>
              <a:t>5 de </a:t>
            </a:r>
            <a:r>
              <a:rPr lang="es-ES" sz="1600" dirty="0" smtClean="0"/>
              <a:t>Octubre 2016</a:t>
            </a:r>
            <a:endParaRPr lang="en-GB" altLang="es-ES" sz="1600" b="1" i="1" dirty="0"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45840"/>
            <a:ext cx="296962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1600" dirty="0" smtClean="0"/>
              <a:t>Universitat de les Illes Balears</a:t>
            </a:r>
            <a:endParaRPr lang="en-GB" altLang="es-ES" sz="16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146 CuadroTexto"/>
          <p:cNvSpPr txBox="1"/>
          <p:nvPr/>
        </p:nvSpPr>
        <p:spPr>
          <a:xfrm>
            <a:off x="4904240" y="3197488"/>
            <a:ext cx="32777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(Hard Real-Time Ethernet Switching)</a:t>
            </a:r>
          </a:p>
          <a:p>
            <a:pPr marL="216000" indent="-21600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Switched-Ethernet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switch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embedded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pic>
        <p:nvPicPr>
          <p:cNvPr id="18" name="Picture 3" descr="C:\Users\Alberto\Desktop\ETFA15\node_rep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4" y="2950679"/>
            <a:ext cx="3164400" cy="25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146 CuadroTexto"/>
          <p:cNvSpPr txBox="1"/>
          <p:nvPr/>
        </p:nvSpPr>
        <p:spPr>
          <a:xfrm>
            <a:off x="4904240" y="3197488"/>
            <a:ext cx="31340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(Hard Real-Time Ethernet Switching)</a:t>
            </a:r>
          </a:p>
          <a:p>
            <a:pPr marL="216000" indent="-21600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Switched-Ethernet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switch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embedded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pic>
        <p:nvPicPr>
          <p:cNvPr id="18" name="Picture 3" descr="C:\Users\Alberto\Desktop\ETFA15\node_rep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4" y="2950679"/>
            <a:ext cx="3164400" cy="25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3"/>
          <p:cNvSpPr/>
          <p:nvPr/>
        </p:nvSpPr>
        <p:spPr bwMode="auto">
          <a:xfrm>
            <a:off x="0" y="1293813"/>
            <a:ext cx="9144000" cy="5276187"/>
          </a:xfrm>
          <a:prstGeom prst="rect">
            <a:avLst/>
          </a:prstGeom>
          <a:solidFill>
            <a:srgbClr val="FFFFFF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81000" y="2072873"/>
            <a:ext cx="8382000" cy="36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3399"/>
                </a:solidFill>
              </a:rPr>
              <a:t>FTT</a:t>
            </a:r>
            <a:r>
              <a:rPr lang="en-US" sz="3200" dirty="0" smtClean="0">
                <a:solidFill>
                  <a:schemeClr val="tx1"/>
                </a:solidFill>
              </a:rPr>
              <a:t> is </a:t>
            </a:r>
            <a:r>
              <a:rPr lang="en-US" sz="3200" b="1" dirty="0" smtClean="0">
                <a:solidFill>
                  <a:srgbClr val="003399"/>
                </a:solidFill>
              </a:rPr>
              <a:t>tailored</a:t>
            </a:r>
            <a:r>
              <a:rPr lang="en-US" sz="3200" dirty="0" smtClean="0">
                <a:solidFill>
                  <a:schemeClr val="tx1"/>
                </a:solidFill>
              </a:rPr>
              <a:t> for                                    </a:t>
            </a:r>
            <a:r>
              <a:rPr lang="en-US" sz="3200" b="1" dirty="0" smtClean="0">
                <a:solidFill>
                  <a:srgbClr val="003399"/>
                </a:solidFill>
              </a:rPr>
              <a:t>real-time adaptive</a:t>
            </a:r>
            <a:r>
              <a:rPr lang="en-US" sz="3200" dirty="0" smtClean="0">
                <a:solidFill>
                  <a:schemeClr val="tx1"/>
                </a:solidFill>
              </a:rPr>
              <a:t> systems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Was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not designed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having                     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high-reliability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in mind</a:t>
            </a:r>
            <a:endParaRPr lang="en-GB" sz="32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Picture 3" descr="C:\Users\Alberto\Desktop\ETFA15\node_rep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4" y="2950679"/>
            <a:ext cx="3164400" cy="25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lberto\Desktop\ETFA15\node_rep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80" y="2950679"/>
            <a:ext cx="3164400" cy="25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ultiplicar"/>
          <p:cNvSpPr/>
          <p:nvPr/>
        </p:nvSpPr>
        <p:spPr bwMode="auto">
          <a:xfrm>
            <a:off x="1771844" y="3576075"/>
            <a:ext cx="1270000" cy="1270000"/>
          </a:xfrm>
          <a:prstGeom prst="mathMultiply">
            <a:avLst>
              <a:gd name="adj1" fmla="val 18520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19 Multiplicar"/>
          <p:cNvSpPr/>
          <p:nvPr/>
        </p:nvSpPr>
        <p:spPr bwMode="auto">
          <a:xfrm>
            <a:off x="6171344" y="2771803"/>
            <a:ext cx="855072" cy="855072"/>
          </a:xfrm>
          <a:prstGeom prst="mathMultiply">
            <a:avLst>
              <a:gd name="adj1" fmla="val 18520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03968" y="1593000"/>
            <a:ext cx="290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 smtClean="0">
                <a:solidFill>
                  <a:srgbClr val="003399"/>
                </a:solidFill>
              </a:rPr>
              <a:t>Vulnerable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3399"/>
                </a:solidFill>
              </a:rPr>
              <a:t>nodes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27254" y="1593000"/>
            <a:ext cx="3120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 smtClean="0">
                <a:solidFill>
                  <a:srgbClr val="003399"/>
                </a:solidFill>
              </a:rPr>
              <a:t>Vulnerable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network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158132" y="2511464"/>
            <a:ext cx="339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4400" fontAlgn="auto"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Replication scheme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9006" y="2442608"/>
            <a:ext cx="355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Time-Triggered Replicated Star (FTTRS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90485" y="1593000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>
                <a:solidFill>
                  <a:srgbClr val="003399"/>
                </a:solidFill>
              </a:rPr>
              <a:t>Fault tolerance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3399"/>
                </a:solidFill>
              </a:rPr>
              <a:t>nodes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0082" y="1593000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>
                <a:solidFill>
                  <a:srgbClr val="003399"/>
                </a:solidFill>
              </a:rPr>
              <a:t>Fault tolerance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network</a:t>
            </a:r>
            <a:endParaRPr lang="es-ES" dirty="0">
              <a:solidFill>
                <a:srgbClr val="00339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6" y="3256200"/>
            <a:ext cx="3621024" cy="2448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07" y="3446509"/>
            <a:ext cx="3435858" cy="206768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158132" y="2511464"/>
            <a:ext cx="339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4400" fontAlgn="auto"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Replication scheme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9006" y="2442608"/>
            <a:ext cx="355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Time-Triggered Replicated Star (FTTRS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90485" y="1593000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>
                <a:solidFill>
                  <a:srgbClr val="003399"/>
                </a:solidFill>
              </a:rPr>
              <a:t>Fault tolerance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3399"/>
                </a:solidFill>
              </a:rPr>
              <a:t>nodes</a:t>
            </a:r>
            <a:endParaRPr lang="es-ES" dirty="0">
              <a:solidFill>
                <a:srgbClr val="003399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0082" y="1593000"/>
            <a:ext cx="353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/>
            <a:r>
              <a:rPr lang="en-US" b="1" dirty="0">
                <a:solidFill>
                  <a:srgbClr val="003399"/>
                </a:solidFill>
              </a:rPr>
              <a:t>Fault tolerance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faults</a:t>
            </a:r>
          </a:p>
          <a:p>
            <a:pPr algn="ctr" fontAlgn="auto"/>
            <a:r>
              <a:rPr lang="en-US" dirty="0" smtClean="0">
                <a:solidFill>
                  <a:schemeClr val="tx1"/>
                </a:solidFill>
              </a:rPr>
              <a:t>affecting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network</a:t>
            </a:r>
            <a:endParaRPr lang="es-ES" dirty="0">
              <a:solidFill>
                <a:srgbClr val="003399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6" y="3256200"/>
            <a:ext cx="3621024" cy="2448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07" y="3446509"/>
            <a:ext cx="3435858" cy="2067687"/>
          </a:xfrm>
          <a:prstGeom prst="rect">
            <a:avLst/>
          </a:prstGeom>
        </p:spPr>
      </p:pic>
      <p:sp>
        <p:nvSpPr>
          <p:cNvPr id="14" name="8 Rectángulo redondeado"/>
          <p:cNvSpPr/>
          <p:nvPr/>
        </p:nvSpPr>
        <p:spPr bwMode="auto">
          <a:xfrm>
            <a:off x="4933554" y="1455121"/>
            <a:ext cx="3858022" cy="4317029"/>
          </a:xfrm>
          <a:prstGeom prst="roundRect">
            <a:avLst>
              <a:gd name="adj" fmla="val 231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457200" y="1717404"/>
            <a:ext cx="82296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GB" altLang="es-ES" sz="2800" dirty="0" smtClean="0">
                <a:solidFill>
                  <a:srgbClr val="000000"/>
                </a:solidFill>
              </a:rPr>
              <a:t>GOALS OF THIS TFM</a:t>
            </a:r>
            <a:endParaRPr lang="en-GB" altLang="es-ES" sz="28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Implement</a:t>
            </a:r>
            <a:r>
              <a:rPr lang="en-GB" altLang="es-ES" dirty="0">
                <a:solidFill>
                  <a:srgbClr val="000000"/>
                </a:solidFill>
              </a:rPr>
              <a:t> </a:t>
            </a:r>
            <a:r>
              <a:rPr lang="en-GB" altLang="es-ES" dirty="0" smtClean="0">
                <a:solidFill>
                  <a:srgbClr val="000000"/>
                </a:solidFill>
              </a:rPr>
              <a:t>the </a:t>
            </a:r>
            <a:r>
              <a:rPr lang="en-GB" altLang="es-ES" b="1" dirty="0" smtClean="0">
                <a:solidFill>
                  <a:srgbClr val="000000"/>
                </a:solidFill>
              </a:rPr>
              <a:t>node replication scheme</a:t>
            </a:r>
            <a:r>
              <a:rPr lang="en-GB" altLang="es-ES" dirty="0" smtClean="0">
                <a:solidFill>
                  <a:srgbClr val="000000"/>
                </a:solidFill>
              </a:rPr>
              <a:t> devised to           </a:t>
            </a:r>
            <a:r>
              <a:rPr lang="en-GB" altLang="es-ES" b="1" dirty="0" smtClean="0">
                <a:solidFill>
                  <a:srgbClr val="000000"/>
                </a:solidFill>
              </a:rPr>
              <a:t>tolerate faults</a:t>
            </a:r>
            <a:r>
              <a:rPr lang="en-GB" altLang="es-ES" dirty="0" smtClean="0">
                <a:solidFill>
                  <a:srgbClr val="000000"/>
                </a:solidFill>
              </a:rPr>
              <a:t> in the nodes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Extend </a:t>
            </a:r>
            <a:r>
              <a:rPr lang="en-GB" altLang="es-ES" dirty="0" smtClean="0">
                <a:solidFill>
                  <a:srgbClr val="000000"/>
                </a:solidFill>
              </a:rPr>
              <a:t>the </a:t>
            </a:r>
            <a:r>
              <a:rPr lang="en-GB" altLang="es-ES" b="1" dirty="0" smtClean="0">
                <a:solidFill>
                  <a:srgbClr val="000000"/>
                </a:solidFill>
              </a:rPr>
              <a:t>FT4FTT</a:t>
            </a:r>
            <a:r>
              <a:rPr lang="en-GB" altLang="es-ES" dirty="0" smtClean="0">
                <a:solidFill>
                  <a:srgbClr val="000000"/>
                </a:solidFill>
              </a:rPr>
              <a:t> </a:t>
            </a:r>
            <a:r>
              <a:rPr lang="en-GB" altLang="es-ES" b="1" dirty="0" smtClean="0">
                <a:solidFill>
                  <a:srgbClr val="000000"/>
                </a:solidFill>
              </a:rPr>
              <a:t>prototype</a:t>
            </a:r>
            <a:r>
              <a:rPr lang="en-GB" altLang="es-ES" dirty="0" smtClean="0">
                <a:solidFill>
                  <a:srgbClr val="000000"/>
                </a:solidFill>
              </a:rPr>
              <a:t> to </a:t>
            </a:r>
            <a:r>
              <a:rPr lang="en-GB" altLang="es-ES" b="1" dirty="0" smtClean="0">
                <a:solidFill>
                  <a:srgbClr val="000000"/>
                </a:solidFill>
              </a:rPr>
              <a:t>test</a:t>
            </a:r>
            <a:r>
              <a:rPr lang="en-GB" altLang="es-ES" dirty="0">
                <a:solidFill>
                  <a:srgbClr val="000000"/>
                </a:solidFill>
              </a:rPr>
              <a:t> </a:t>
            </a:r>
            <a:r>
              <a:rPr lang="en-GB" altLang="es-ES" dirty="0" smtClean="0">
                <a:solidFill>
                  <a:srgbClr val="000000"/>
                </a:solidFill>
              </a:rPr>
              <a:t>this scheme  when faults do occur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Verify</a:t>
            </a:r>
            <a:r>
              <a:rPr lang="en-GB" altLang="es-ES" dirty="0" smtClean="0">
                <a:solidFill>
                  <a:srgbClr val="000000"/>
                </a:solidFill>
              </a:rPr>
              <a:t> the </a:t>
            </a:r>
            <a:r>
              <a:rPr lang="en-GB" altLang="es-ES" b="1" dirty="0" smtClean="0">
                <a:solidFill>
                  <a:srgbClr val="000000"/>
                </a:solidFill>
              </a:rPr>
              <a:t>implementation</a:t>
            </a:r>
            <a:r>
              <a:rPr lang="en-GB" altLang="es-ES" dirty="0" smtClean="0">
                <a:solidFill>
                  <a:srgbClr val="000000"/>
                </a:solidFill>
              </a:rPr>
              <a:t>, </a:t>
            </a:r>
            <a:r>
              <a:rPr lang="en-GB" altLang="es-ES" b="1" dirty="0" smtClean="0">
                <a:solidFill>
                  <a:srgbClr val="000000"/>
                </a:solidFill>
              </a:rPr>
              <a:t>validate</a:t>
            </a:r>
            <a:r>
              <a:rPr lang="en-GB" altLang="es-ES" dirty="0" smtClean="0">
                <a:solidFill>
                  <a:srgbClr val="000000"/>
                </a:solidFill>
              </a:rPr>
              <a:t> the scheme</a:t>
            </a: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1777510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Active replication – Physical replication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4"/>
            <a:ext cx="3823751" cy="32939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Active replication – Physical replication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5"/>
            <a:ext cx="3823751" cy="32939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19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Control System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Control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b="1" dirty="0" smtClean="0">
                <a:solidFill>
                  <a:schemeClr val="tx1"/>
                </a:solidFill>
              </a:rPr>
              <a:t>regulate</a:t>
            </a: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b="1" dirty="0" err="1" smtClean="0">
                <a:solidFill>
                  <a:schemeClr val="tx1"/>
                </a:solidFill>
              </a:rPr>
              <a:t>behaviour</a:t>
            </a:r>
            <a:r>
              <a:rPr lang="en-US" dirty="0" smtClean="0">
                <a:solidFill>
                  <a:schemeClr val="tx1"/>
                </a:solidFill>
              </a:rPr>
              <a:t> of another system, the </a:t>
            </a:r>
            <a:r>
              <a:rPr lang="en-US" b="1" dirty="0" smtClean="0">
                <a:solidFill>
                  <a:schemeClr val="tx1"/>
                </a:solidFill>
              </a:rPr>
              <a:t>plant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i="1" u="sng" dirty="0" smtClean="0">
                <a:solidFill>
                  <a:schemeClr val="tx1"/>
                </a:solidFill>
              </a:rPr>
              <a:t>Sense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i="1" u="sng" dirty="0" smtClean="0">
                <a:solidFill>
                  <a:schemeClr val="tx1"/>
                </a:solidFill>
              </a:rPr>
              <a:t>Control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u="sng" dirty="0" smtClean="0">
                <a:solidFill>
                  <a:schemeClr val="tx1"/>
                </a:solidFill>
              </a:rPr>
              <a:t>Actuate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98" y="3042916"/>
            <a:ext cx="2707005" cy="237363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5"/>
            <a:ext cx="3823751" cy="32939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5"/>
            <a:ext cx="3823751" cy="32939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5"/>
            <a:ext cx="3823200" cy="188856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5"/>
            <a:ext cx="3823200" cy="188856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sp>
        <p:nvSpPr>
          <p:cNvPr id="22" name="Rectángulo 2"/>
          <p:cNvSpPr/>
          <p:nvPr/>
        </p:nvSpPr>
        <p:spPr bwMode="auto">
          <a:xfrm>
            <a:off x="2862099" y="3419388"/>
            <a:ext cx="429216" cy="90414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Rectángulo 2"/>
          <p:cNvSpPr/>
          <p:nvPr/>
        </p:nvSpPr>
        <p:spPr bwMode="auto">
          <a:xfrm>
            <a:off x="4128301" y="3419388"/>
            <a:ext cx="429216" cy="90414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Rectángulo 2"/>
          <p:cNvSpPr/>
          <p:nvPr/>
        </p:nvSpPr>
        <p:spPr bwMode="auto">
          <a:xfrm>
            <a:off x="5388153" y="3419388"/>
            <a:ext cx="429216" cy="90414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482014" y="39094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758917" y="39094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012972" y="39094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8" name="Rectángulo 2"/>
          <p:cNvSpPr/>
          <p:nvPr/>
        </p:nvSpPr>
        <p:spPr bwMode="auto">
          <a:xfrm>
            <a:off x="1381593" y="2175780"/>
            <a:ext cx="912342" cy="6523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3314832" y="49069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591735" y="49069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845790" y="490690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8" name="Rectángulo 2"/>
          <p:cNvSpPr/>
          <p:nvPr/>
        </p:nvSpPr>
        <p:spPr bwMode="auto">
          <a:xfrm>
            <a:off x="2292819" y="2172336"/>
            <a:ext cx="912342" cy="6523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0" name="Flecha izquierda 29"/>
          <p:cNvSpPr/>
          <p:nvPr/>
        </p:nvSpPr>
        <p:spPr bwMode="auto">
          <a:xfrm>
            <a:off x="4358366" y="5271095"/>
            <a:ext cx="428638" cy="208992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Flecha izquierda 30"/>
          <p:cNvSpPr/>
          <p:nvPr/>
        </p:nvSpPr>
        <p:spPr bwMode="auto">
          <a:xfrm rot="10800000">
            <a:off x="4787004" y="5271093"/>
            <a:ext cx="428638" cy="208992"/>
          </a:xfrm>
          <a:prstGeom prst="left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3248163" y="5271092"/>
            <a:ext cx="523875" cy="208994"/>
            <a:chOff x="3100226" y="6236123"/>
            <a:chExt cx="523875" cy="208994"/>
          </a:xfrm>
        </p:grpSpPr>
        <p:sp>
          <p:nvSpPr>
            <p:cNvPr id="49" name="Flecha izquierda 48"/>
            <p:cNvSpPr/>
            <p:nvPr/>
          </p:nvSpPr>
          <p:spPr bwMode="auto">
            <a:xfrm rot="10800000">
              <a:off x="3135383" y="6236123"/>
              <a:ext cx="488718" cy="208992"/>
            </a:xfrm>
            <a:prstGeom prst="lef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50" name="Flecha izquierda 49"/>
            <p:cNvSpPr/>
            <p:nvPr/>
          </p:nvSpPr>
          <p:spPr bwMode="auto">
            <a:xfrm rot="10800000">
              <a:off x="3100226" y="6236125"/>
              <a:ext cx="399729" cy="208992"/>
            </a:xfrm>
            <a:prstGeom prst="left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787354" y="5271092"/>
            <a:ext cx="507410" cy="208994"/>
            <a:chOff x="5566502" y="6236123"/>
            <a:chExt cx="507410" cy="208994"/>
          </a:xfrm>
        </p:grpSpPr>
        <p:sp>
          <p:nvSpPr>
            <p:cNvPr id="52" name="Flecha izquierda 51"/>
            <p:cNvSpPr/>
            <p:nvPr/>
          </p:nvSpPr>
          <p:spPr bwMode="auto">
            <a:xfrm>
              <a:off x="5566502" y="6236125"/>
              <a:ext cx="468588" cy="208992"/>
            </a:xfrm>
            <a:prstGeom prst="left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53" name="Flecha izquierda 52"/>
            <p:cNvSpPr/>
            <p:nvPr/>
          </p:nvSpPr>
          <p:spPr bwMode="auto">
            <a:xfrm>
              <a:off x="5690648" y="6236123"/>
              <a:ext cx="383264" cy="208992"/>
            </a:xfrm>
            <a:prstGeom prst="leftArrow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4795" cy="1889357"/>
          </a:xfrm>
          <a:prstGeom prst="rect">
            <a:avLst/>
          </a:prstGeom>
        </p:spPr>
      </p:pic>
      <p:sp>
        <p:nvSpPr>
          <p:cNvPr id="28" name="Rectángulo 2"/>
          <p:cNvSpPr/>
          <p:nvPr/>
        </p:nvSpPr>
        <p:spPr bwMode="auto">
          <a:xfrm>
            <a:off x="2292819" y="2172336"/>
            <a:ext cx="912342" cy="6523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899997" y="493547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AA</a:t>
            </a:r>
            <a:r>
              <a:rPr lang="es-ES" b="1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180576" y="493547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AA</a:t>
            </a:r>
            <a:r>
              <a:rPr lang="es-ES" b="1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431657" y="493547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AA</a:t>
            </a:r>
            <a:r>
              <a:rPr lang="es-ES" b="1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3399"/>
                </a:solidFill>
              </a:rPr>
              <a:t>Active replication – Majority </a:t>
            </a:r>
            <a:r>
              <a:rPr lang="en-US" b="1" dirty="0" smtClean="0">
                <a:solidFill>
                  <a:srgbClr val="003399"/>
                </a:solidFill>
              </a:rPr>
              <a:t>voting</a:t>
            </a:r>
          </a:p>
        </p:txBody>
      </p:sp>
      <p:grpSp>
        <p:nvGrpSpPr>
          <p:cNvPr id="38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3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4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4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42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43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44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45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4795" cy="1889357"/>
          </a:xfrm>
          <a:prstGeom prst="rect">
            <a:avLst/>
          </a:prstGeom>
        </p:spPr>
      </p:pic>
      <p:sp>
        <p:nvSpPr>
          <p:cNvPr id="28" name="Rectángulo 2"/>
          <p:cNvSpPr/>
          <p:nvPr/>
        </p:nvSpPr>
        <p:spPr bwMode="auto">
          <a:xfrm>
            <a:off x="3204045" y="2172336"/>
            <a:ext cx="912342" cy="6523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22317" y="49354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399220" y="49354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653275" y="49354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681075" y="5211485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Consensus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Coordinated triggering of phases</a:t>
            </a:r>
          </a:p>
        </p:txBody>
      </p:sp>
      <p:grpSp>
        <p:nvGrpSpPr>
          <p:cNvPr id="11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14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16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17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18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19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22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23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4795" cy="329348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4795" cy="329348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Coordinated triggering of phases</a:t>
            </a:r>
          </a:p>
        </p:txBody>
      </p:sp>
      <p:grpSp>
        <p:nvGrpSpPr>
          <p:cNvPr id="11" name="Grupo 3"/>
          <p:cNvGrpSpPr/>
          <p:nvPr/>
        </p:nvGrpSpPr>
        <p:grpSpPr>
          <a:xfrm>
            <a:off x="1442322" y="2249941"/>
            <a:ext cx="6259356" cy="504000"/>
            <a:chOff x="685800" y="4962524"/>
            <a:chExt cx="6259356" cy="504000"/>
          </a:xfrm>
        </p:grpSpPr>
        <p:sp>
          <p:nvSpPr>
            <p:cNvPr id="14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16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17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18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19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22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23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5611" cy="329348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628215" y="50111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C80000"/>
                </a:solidFill>
              </a:rPr>
              <a:t>seqno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895784" y="50111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C80000"/>
                </a:solidFill>
              </a:rPr>
              <a:t>seqno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162216" y="5011127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C80000"/>
                </a:solidFill>
              </a:rPr>
              <a:t>seqno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permanent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temporary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29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Distributed Control System</a:t>
            </a:r>
            <a:r>
              <a:rPr lang="en-US" dirty="0" smtClean="0">
                <a:solidFill>
                  <a:schemeClr val="tx1"/>
                </a:solidFill>
              </a:rPr>
              <a:t>: Control performed by several control nodes.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23" y="3040159"/>
            <a:ext cx="4973955" cy="237363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522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>
          <a:xfrm>
            <a:off x="4719192" y="2827984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permanent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temporary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</p:txBody>
      </p:sp>
      <p:sp>
        <p:nvSpPr>
          <p:cNvPr id="14" name="19 Multiplicar"/>
          <p:cNvSpPr/>
          <p:nvPr/>
        </p:nvSpPr>
        <p:spPr bwMode="auto">
          <a:xfrm>
            <a:off x="5354274" y="3381680"/>
            <a:ext cx="510208" cy="510208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19 Multiplicar"/>
          <p:cNvSpPr/>
          <p:nvPr/>
        </p:nvSpPr>
        <p:spPr bwMode="auto">
          <a:xfrm>
            <a:off x="5816068" y="3381680"/>
            <a:ext cx="510208" cy="510208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>
          <a:xfrm>
            <a:off x="4719192" y="2827984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permanent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temporary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</p:txBody>
      </p:sp>
      <p:sp>
        <p:nvSpPr>
          <p:cNvPr id="18" name="19 Multiplicar"/>
          <p:cNvSpPr/>
          <p:nvPr/>
        </p:nvSpPr>
        <p:spPr bwMode="auto">
          <a:xfrm>
            <a:off x="5354274" y="3830589"/>
            <a:ext cx="510208" cy="510208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19 Multiplicar"/>
          <p:cNvSpPr/>
          <p:nvPr/>
        </p:nvSpPr>
        <p:spPr bwMode="auto">
          <a:xfrm>
            <a:off x="5816068" y="3830589"/>
            <a:ext cx="510208" cy="510208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19 Multiplicar"/>
          <p:cNvSpPr/>
          <p:nvPr/>
        </p:nvSpPr>
        <p:spPr bwMode="auto">
          <a:xfrm>
            <a:off x="5578382" y="5083590"/>
            <a:ext cx="510208" cy="510208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>
          <a:xfrm>
            <a:off x="4719192" y="2827984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permanent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temporary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</p:txBody>
      </p:sp>
      <p:sp>
        <p:nvSpPr>
          <p:cNvPr id="17" name="19 Multiplicar"/>
          <p:cNvSpPr/>
          <p:nvPr/>
        </p:nvSpPr>
        <p:spPr bwMode="auto">
          <a:xfrm>
            <a:off x="5404459" y="4192410"/>
            <a:ext cx="848296" cy="848296"/>
          </a:xfrm>
          <a:prstGeom prst="mathMultiply">
            <a:avLst>
              <a:gd name="adj1" fmla="val 18520"/>
            </a:avLst>
          </a:prstGeom>
          <a:solidFill>
            <a:srgbClr val="C0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permanent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temporary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>
          <a:xfrm>
            <a:off x="4719192" y="2827984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permanent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temporary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</p:txBody>
      </p:sp>
      <p:sp>
        <p:nvSpPr>
          <p:cNvPr id="14" name="Rayo 13"/>
          <p:cNvSpPr/>
          <p:nvPr/>
        </p:nvSpPr>
        <p:spPr bwMode="auto">
          <a:xfrm rot="881579">
            <a:off x="5394887" y="3447644"/>
            <a:ext cx="407914" cy="360862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5364502" y="4259126"/>
            <a:ext cx="923088" cy="696051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7" name="Rectangle 22"/>
          <p:cNvSpPr>
            <a:spLocks/>
          </p:cNvSpPr>
          <p:nvPr/>
        </p:nvSpPr>
        <p:spPr>
          <a:xfrm>
            <a:off x="4719192" y="2827984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7202" y="1508954"/>
            <a:ext cx="83895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Benefits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Tolerance</a:t>
            </a:r>
            <a:r>
              <a:rPr lang="en-US" sz="2000" dirty="0" smtClean="0">
                <a:solidFill>
                  <a:schemeClr val="tx1"/>
                </a:solidFill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</a:rPr>
              <a:t>permanent</a:t>
            </a:r>
            <a:r>
              <a:rPr lang="en-US" sz="2000" dirty="0" smtClean="0">
                <a:solidFill>
                  <a:schemeClr val="tx1"/>
                </a:solidFill>
              </a:rPr>
              <a:t> faults</a:t>
            </a:r>
          </a:p>
          <a:p>
            <a:pPr marL="288000" indent="-288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temporary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</p:txBody>
      </p:sp>
      <p:sp>
        <p:nvSpPr>
          <p:cNvPr id="18" name="Rectangle 22"/>
          <p:cNvSpPr>
            <a:spLocks/>
          </p:cNvSpPr>
          <p:nvPr/>
        </p:nvSpPr>
        <p:spPr>
          <a:xfrm>
            <a:off x="5470926" y="4222122"/>
            <a:ext cx="734316" cy="70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74645" y="4222122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chemeClr val="tx1"/>
                </a:solidFill>
              </a:rPr>
              <a:t>If</a:t>
            </a:r>
            <a:r>
              <a:rPr lang="es-ES" sz="2000" dirty="0" smtClean="0">
                <a:solidFill>
                  <a:schemeClr val="tx1"/>
                </a:solidFill>
              </a:rPr>
              <a:t> replica 3 </a:t>
            </a:r>
            <a:r>
              <a:rPr lang="es-ES" sz="2000" b="1" dirty="0" smtClean="0">
                <a:solidFill>
                  <a:srgbClr val="003399"/>
                </a:solidFill>
              </a:rPr>
              <a:t>can vote</a:t>
            </a:r>
          </a:p>
          <a:p>
            <a:r>
              <a:rPr lang="es-ES" sz="2000" dirty="0" err="1" smtClean="0">
                <a:solidFill>
                  <a:schemeClr val="tx1"/>
                </a:solidFill>
              </a:rPr>
              <a:t>it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sz="2000" b="1" dirty="0" smtClean="0">
                <a:solidFill>
                  <a:srgbClr val="003399"/>
                </a:solidFill>
              </a:rPr>
              <a:t>can </a:t>
            </a:r>
            <a:r>
              <a:rPr lang="es-ES" sz="2000" b="1" dirty="0" err="1" smtClean="0">
                <a:solidFill>
                  <a:srgbClr val="003399"/>
                </a:solidFill>
              </a:rPr>
              <a:t>recover</a:t>
            </a:r>
            <a:endParaRPr lang="es-ES" sz="2000" b="1" dirty="0" smtClean="0">
              <a:solidFill>
                <a:srgbClr val="003399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Some temporary faults</a:t>
            </a:r>
          </a:p>
          <a:p>
            <a:pPr algn="ctr"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</a:rPr>
              <a:t>can make the </a:t>
            </a:r>
            <a:r>
              <a:rPr lang="en-US" b="1" dirty="0" smtClean="0">
                <a:solidFill>
                  <a:srgbClr val="003399"/>
                </a:solidFill>
              </a:rPr>
              <a:t>replica lost from then on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Some temporary faults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Communication</a:t>
            </a:r>
            <a:r>
              <a:rPr lang="en-US" sz="2000" dirty="0" smtClean="0">
                <a:solidFill>
                  <a:schemeClr val="tx1"/>
                </a:solidFill>
              </a:rPr>
              <a:t> capabilities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Internals</a:t>
            </a:r>
            <a:r>
              <a:rPr lang="en-US" sz="2000" dirty="0" smtClean="0">
                <a:solidFill>
                  <a:schemeClr val="tx1"/>
                </a:solidFill>
              </a:rPr>
              <a:t> of the replica</a:t>
            </a:r>
          </a:p>
        </p:txBody>
      </p:sp>
      <p:sp>
        <p:nvSpPr>
          <p:cNvPr id="26" name="Rayo 25"/>
          <p:cNvSpPr/>
          <p:nvPr/>
        </p:nvSpPr>
        <p:spPr bwMode="auto">
          <a:xfrm rot="881579">
            <a:off x="5614629" y="5340758"/>
            <a:ext cx="407914" cy="360862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Rayo 13"/>
          <p:cNvSpPr/>
          <p:nvPr/>
        </p:nvSpPr>
        <p:spPr bwMode="auto">
          <a:xfrm rot="881579">
            <a:off x="5512288" y="4310954"/>
            <a:ext cx="612596" cy="54193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Some temporary faults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Communication</a:t>
            </a:r>
            <a:r>
              <a:rPr lang="en-US" sz="2000" dirty="0" smtClean="0">
                <a:solidFill>
                  <a:schemeClr val="tx1"/>
                </a:solidFill>
              </a:rPr>
              <a:t> capabilities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Internals</a:t>
            </a:r>
            <a:r>
              <a:rPr lang="en-US" sz="2000" dirty="0" smtClean="0">
                <a:solidFill>
                  <a:schemeClr val="tx1"/>
                </a:solidFill>
              </a:rPr>
              <a:t> of the replica</a:t>
            </a: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387570" y="4132917"/>
            <a:ext cx="2651922" cy="9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Loss of coordination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communication</a:t>
            </a:r>
            <a:r>
              <a:rPr lang="en-US" sz="1800" dirty="0" smtClean="0">
                <a:solidFill>
                  <a:schemeClr val="tx1"/>
                </a:solidFill>
              </a:rPr>
              <a:t> level and/or </a:t>
            </a:r>
            <a:r>
              <a:rPr lang="en-US" sz="1800" b="1" dirty="0" smtClean="0">
                <a:solidFill>
                  <a:srgbClr val="003399"/>
                </a:solidFill>
              </a:rPr>
              <a:t>application</a:t>
            </a:r>
            <a:r>
              <a:rPr lang="en-US" sz="1800" dirty="0" smtClean="0">
                <a:solidFill>
                  <a:schemeClr val="tx1"/>
                </a:solidFill>
              </a:rPr>
              <a:t> level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14656" y="413291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?</a:t>
            </a:r>
            <a:endParaRPr lang="es-ES" sz="5400" b="1" cap="none" spc="0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569959" y="5174825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?</a:t>
            </a:r>
            <a:endParaRPr lang="es-ES" sz="4000" b="1" cap="none" spc="0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Some temporary faults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Communication</a:t>
            </a:r>
            <a:r>
              <a:rPr lang="en-US" sz="2000" dirty="0" smtClean="0">
                <a:solidFill>
                  <a:schemeClr val="tx1"/>
                </a:solidFill>
              </a:rPr>
              <a:t> capabilities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Internals</a:t>
            </a:r>
            <a:r>
              <a:rPr lang="en-US" sz="2000" dirty="0" smtClean="0">
                <a:solidFill>
                  <a:schemeClr val="tx1"/>
                </a:solidFill>
              </a:rPr>
              <a:t> of the replica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387570" y="4132917"/>
            <a:ext cx="2651922" cy="9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Loss of coordination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communication</a:t>
            </a:r>
            <a:r>
              <a:rPr lang="en-US" sz="1800" dirty="0" smtClean="0">
                <a:solidFill>
                  <a:schemeClr val="tx1"/>
                </a:solidFill>
              </a:rPr>
              <a:t> level and/or </a:t>
            </a:r>
            <a:r>
              <a:rPr lang="en-US" sz="1800" b="1" dirty="0" smtClean="0">
                <a:solidFill>
                  <a:srgbClr val="003399"/>
                </a:solidFill>
              </a:rPr>
              <a:t>application</a:t>
            </a:r>
            <a:r>
              <a:rPr lang="en-US" sz="1800" dirty="0" smtClean="0">
                <a:solidFill>
                  <a:schemeClr val="tx1"/>
                </a:solidFill>
              </a:rPr>
              <a:t> level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0000"/>
                </a:solidFill>
              </a:rPr>
              <a:t>Replica permanently disabled</a:t>
            </a:r>
          </a:p>
        </p:txBody>
      </p:sp>
      <p:sp>
        <p:nvSpPr>
          <p:cNvPr id="20" name="Rectángulo 19"/>
          <p:cNvSpPr/>
          <p:nvPr/>
        </p:nvSpPr>
        <p:spPr bwMode="auto">
          <a:xfrm>
            <a:off x="5364502" y="4250415"/>
            <a:ext cx="1023068" cy="1923961"/>
          </a:xfrm>
          <a:prstGeom prst="rect">
            <a:avLst/>
          </a:prstGeom>
          <a:solidFill>
            <a:srgbClr val="FFFFFF">
              <a:alpha val="89804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Rectángulo 21"/>
          <p:cNvSpPr/>
          <p:nvPr/>
        </p:nvSpPr>
        <p:spPr bwMode="auto">
          <a:xfrm>
            <a:off x="5112835" y="5390606"/>
            <a:ext cx="251667" cy="886604"/>
          </a:xfrm>
          <a:prstGeom prst="rect">
            <a:avLst/>
          </a:prstGeom>
          <a:solidFill>
            <a:srgbClr val="FFFFFF">
              <a:alpha val="89804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39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3200"/>
              </a:lnSpc>
              <a:spcAft>
                <a:spcPts val="2400"/>
              </a:spcAft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rgbClr val="003399"/>
                </a:solidFill>
              </a:rPr>
              <a:t>FT4FTT</a:t>
            </a:r>
            <a:r>
              <a:rPr lang="en-US" dirty="0">
                <a:solidFill>
                  <a:schemeClr val="tx1"/>
                </a:solidFill>
              </a:rPr>
              <a:t> (Fault Tolerance </a:t>
            </a:r>
            <a:r>
              <a:rPr lang="en-US" dirty="0" smtClean="0">
                <a:solidFill>
                  <a:schemeClr val="tx1"/>
                </a:solidFill>
              </a:rPr>
              <a:t>for Flexible </a:t>
            </a:r>
            <a:r>
              <a:rPr lang="en-US" dirty="0">
                <a:solidFill>
                  <a:schemeClr val="tx1"/>
                </a:solidFill>
              </a:rPr>
              <a:t>Time-Triggered </a:t>
            </a:r>
            <a:r>
              <a:rPr lang="en-US" dirty="0" smtClean="0">
                <a:solidFill>
                  <a:schemeClr val="tx1"/>
                </a:solidFill>
              </a:rPr>
              <a:t>Ethernet) project </a:t>
            </a:r>
            <a:r>
              <a:rPr lang="en-US" dirty="0">
                <a:solidFill>
                  <a:schemeClr val="tx1"/>
                </a:solidFill>
              </a:rPr>
              <a:t>aims at </a:t>
            </a:r>
            <a:r>
              <a:rPr lang="en-US" dirty="0" smtClean="0">
                <a:solidFill>
                  <a:schemeClr val="tx1"/>
                </a:solidFill>
              </a:rPr>
              <a:t>providing a complete </a:t>
            </a:r>
            <a:r>
              <a:rPr lang="en-US" b="1" dirty="0">
                <a:solidFill>
                  <a:srgbClr val="003399"/>
                </a:solidFill>
              </a:rPr>
              <a:t>architecture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that supports </a:t>
            </a:r>
            <a:r>
              <a:rPr lang="en-US" b="1" dirty="0" smtClean="0">
                <a:solidFill>
                  <a:srgbClr val="003399"/>
                </a:solidFill>
              </a:rPr>
              <a:t>distributed control systems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are: </a:t>
            </a:r>
          </a:p>
          <a:p>
            <a:pPr marL="1587" indent="-288000">
              <a:lnSpc>
                <a:spcPts val="26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Real-time</a:t>
            </a:r>
            <a:r>
              <a:rPr lang="en-US" dirty="0" smtClean="0">
                <a:solidFill>
                  <a:schemeClr val="tx1"/>
                </a:solidFill>
              </a:rPr>
              <a:t> → Have deadlines</a:t>
            </a:r>
          </a:p>
          <a:p>
            <a:pPr marL="1587" indent="-288000">
              <a:lnSpc>
                <a:spcPts val="26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Highly-reliable</a:t>
            </a:r>
            <a:r>
              <a:rPr lang="en-US" dirty="0" smtClean="0">
                <a:solidFill>
                  <a:schemeClr val="tx1"/>
                </a:solidFill>
              </a:rPr>
              <a:t> → Have low probability of failure</a:t>
            </a:r>
          </a:p>
          <a:p>
            <a:pPr marL="1587" indent="-288000">
              <a:lnSpc>
                <a:spcPts val="26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Adaptive</a:t>
            </a:r>
            <a:r>
              <a:rPr lang="en-US" dirty="0" smtClean="0">
                <a:solidFill>
                  <a:schemeClr val="tx1"/>
                </a:solidFill>
              </a:rPr>
              <a:t> →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ave to work in changing environments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3087796"/>
            <a:ext cx="3823751" cy="32939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Some temporary faults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Communication</a:t>
            </a:r>
            <a:r>
              <a:rPr lang="en-US" sz="2000" dirty="0" smtClean="0">
                <a:solidFill>
                  <a:schemeClr val="tx1"/>
                </a:solidFill>
              </a:rPr>
              <a:t> capabilities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Internals</a:t>
            </a:r>
            <a:r>
              <a:rPr lang="en-US" sz="2000" dirty="0" smtClean="0">
                <a:solidFill>
                  <a:schemeClr val="tx1"/>
                </a:solidFill>
              </a:rPr>
              <a:t> of the replica</a:t>
            </a: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387570" y="4132917"/>
            <a:ext cx="2651922" cy="98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Loss of coordination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3399"/>
                </a:solidFill>
              </a:rPr>
              <a:t>communication</a:t>
            </a:r>
            <a:r>
              <a:rPr lang="en-US" sz="1800" dirty="0" smtClean="0">
                <a:solidFill>
                  <a:schemeClr val="tx1"/>
                </a:solidFill>
              </a:rPr>
              <a:t> level and/or </a:t>
            </a:r>
            <a:r>
              <a:rPr lang="en-US" sz="1800" b="1" dirty="0" smtClean="0">
                <a:solidFill>
                  <a:srgbClr val="003399"/>
                </a:solidFill>
              </a:rPr>
              <a:t>application</a:t>
            </a:r>
            <a:r>
              <a:rPr lang="en-US" sz="1800" dirty="0" smtClean="0">
                <a:solidFill>
                  <a:schemeClr val="tx1"/>
                </a:solidFill>
              </a:rPr>
              <a:t> level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C00000"/>
                </a:solidFill>
              </a:rPr>
              <a:t>Replica permanently disabled</a:t>
            </a:r>
          </a:p>
        </p:txBody>
      </p:sp>
      <p:sp>
        <p:nvSpPr>
          <p:cNvPr id="20" name="Rectángulo 19"/>
          <p:cNvSpPr/>
          <p:nvPr/>
        </p:nvSpPr>
        <p:spPr bwMode="auto">
          <a:xfrm>
            <a:off x="5364502" y="4250415"/>
            <a:ext cx="1023068" cy="1923961"/>
          </a:xfrm>
          <a:prstGeom prst="rect">
            <a:avLst/>
          </a:prstGeom>
          <a:solidFill>
            <a:srgbClr val="FFFFFF">
              <a:alpha val="89804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Rectángulo 21"/>
          <p:cNvSpPr/>
          <p:nvPr/>
        </p:nvSpPr>
        <p:spPr bwMode="auto">
          <a:xfrm>
            <a:off x="5112835" y="5390606"/>
            <a:ext cx="251667" cy="886604"/>
          </a:xfrm>
          <a:prstGeom prst="rect">
            <a:avLst/>
          </a:prstGeom>
          <a:solidFill>
            <a:srgbClr val="FFFFFF">
              <a:alpha val="89804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Rectángulo 3"/>
          <p:cNvSpPr/>
          <p:nvPr/>
        </p:nvSpPr>
        <p:spPr bwMode="auto">
          <a:xfrm>
            <a:off x="0" y="1293813"/>
            <a:ext cx="9144000" cy="5276187"/>
          </a:xfrm>
          <a:prstGeom prst="rect">
            <a:avLst/>
          </a:prstGeom>
          <a:solidFill>
            <a:srgbClr val="FFFFFF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81000" y="1531581"/>
            <a:ext cx="8382000" cy="4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3399"/>
                </a:solidFill>
              </a:rPr>
              <a:t>Temporary faults</a:t>
            </a:r>
            <a:r>
              <a:rPr lang="en-US" sz="3200" dirty="0" smtClean="0">
                <a:solidFill>
                  <a:schemeClr val="tx1"/>
                </a:solidFill>
              </a:rPr>
              <a:t> are </a:t>
            </a:r>
            <a:r>
              <a:rPr lang="en-US" sz="3200" b="1" dirty="0" smtClean="0">
                <a:solidFill>
                  <a:srgbClr val="003399"/>
                </a:solidFill>
              </a:rPr>
              <a:t>more probable</a:t>
            </a:r>
            <a:r>
              <a:rPr lang="en-US" sz="3200" dirty="0" smtClean="0">
                <a:solidFill>
                  <a:schemeClr val="tx1"/>
                </a:solidFill>
              </a:rPr>
              <a:t>       than </a:t>
            </a:r>
            <a:r>
              <a:rPr lang="en-US" sz="3200" b="1" dirty="0" smtClean="0">
                <a:solidFill>
                  <a:srgbClr val="003399"/>
                </a:solidFill>
              </a:rPr>
              <a:t>permanent ones</a:t>
            </a:r>
            <a:endParaRPr lang="en-US" sz="3600" b="1" dirty="0" smtClean="0">
              <a:solidFill>
                <a:srgbClr val="003399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f we do not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prevent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this                    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attrition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of the redundancy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w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e are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not taking full advantage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of the </a:t>
            </a:r>
            <a:r>
              <a:rPr lang="en-US" sz="3200" b="1" dirty="0" smtClean="0">
                <a:solidFill>
                  <a:srgbClr val="003399"/>
                </a:solidFill>
                <a:cs typeface="Arial" charset="0"/>
              </a:rPr>
              <a:t>redundancy investment</a:t>
            </a:r>
            <a:endParaRPr lang="en-GB" sz="3200" b="1" dirty="0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rgbClr val="000000"/>
                </a:solidFill>
              </a:rPr>
              <a:t>Design of the NR scheme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en-US" b="1" dirty="0">
                <a:solidFill>
                  <a:srgbClr val="003399"/>
                </a:solidFill>
              </a:rPr>
              <a:t>Diagnosis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003399"/>
                </a:solidFill>
              </a:rPr>
              <a:t> reintegration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rgbClr val="003399"/>
                </a:solidFill>
              </a:rPr>
              <a:t>discoordinated replicas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360000" indent="-3600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Diagnose</a:t>
            </a:r>
            <a:r>
              <a:rPr lang="en-US" dirty="0" smtClean="0">
                <a:solidFill>
                  <a:schemeClr val="tx1"/>
                </a:solidFill>
              </a:rPr>
              <a:t> discoordinated nodes</a:t>
            </a:r>
          </a:p>
          <a:p>
            <a:pPr marL="360000" indent="-3600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Reintegrate</a:t>
            </a:r>
            <a:r>
              <a:rPr lang="en-US" dirty="0" smtClean="0">
                <a:solidFill>
                  <a:schemeClr val="tx1"/>
                </a:solidFill>
              </a:rPr>
              <a:t> them</a:t>
            </a:r>
          </a:p>
          <a:p>
            <a:pPr marL="360000" indent="-3600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b="1" dirty="0" smtClean="0">
                <a:solidFill>
                  <a:schemeClr val="tx1"/>
                </a:solidFill>
              </a:rPr>
              <a:t>soon</a:t>
            </a:r>
            <a:r>
              <a:rPr lang="en-US" dirty="0" smtClean="0">
                <a:solidFill>
                  <a:schemeClr val="tx1"/>
                </a:solidFill>
              </a:rPr>
              <a:t> as possible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003399"/>
                </a:solidFill>
              </a:rPr>
              <a:t>Diagnosis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003399"/>
                </a:solidFill>
              </a:rPr>
              <a:t> reintegration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rgbClr val="003399"/>
                </a:solidFill>
              </a:rPr>
              <a:t>discoordinated replicas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TM resynchronization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Voting Reintegration Point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Communication Error Counter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Discrepancy Error Counter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You Are Alive (YAA)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atchdog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003399"/>
                </a:solidFill>
              </a:rPr>
              <a:t>Diagnosis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rgbClr val="003399"/>
                </a:solidFill>
              </a:rPr>
              <a:t> reintegration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rgbClr val="003399"/>
                </a:solidFill>
              </a:rPr>
              <a:t>discoordinated replicas</a:t>
            </a:r>
            <a:endParaRPr lang="en-US" b="1" dirty="0" smtClean="0">
              <a:solidFill>
                <a:srgbClr val="003399"/>
              </a:solidFill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TM resynchronization</a:t>
            </a:r>
            <a:endParaRPr lang="en-US" sz="2000" dirty="0">
              <a:solidFill>
                <a:schemeClr val="tx1"/>
              </a:solidFill>
            </a:endParaRP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Voting Reintegration Point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Communication Error Counter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Discrepancy Error Counter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You Are Alive (YAA) </a:t>
            </a:r>
            <a:r>
              <a:rPr lang="en-US" sz="2000" dirty="0">
                <a:solidFill>
                  <a:schemeClr val="tx1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atchdog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7202" y="1508954"/>
            <a:ext cx="83895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Diagnosis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rgbClr val="003399"/>
                </a:solidFill>
              </a:rPr>
              <a:t> reintegration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rgbClr val="003399"/>
                </a:solidFill>
              </a:rPr>
              <a:t>discoordinated replicas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Voting Reintegration Point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2802750"/>
            <a:ext cx="3824795" cy="1889357"/>
          </a:xfrm>
          <a:prstGeom prst="rect">
            <a:avLst/>
          </a:prstGeom>
        </p:spPr>
      </p:pic>
      <p:sp>
        <p:nvSpPr>
          <p:cNvPr id="24" name="Rayo 23"/>
          <p:cNvSpPr/>
          <p:nvPr/>
        </p:nvSpPr>
        <p:spPr bwMode="auto">
          <a:xfrm rot="881579">
            <a:off x="5512288" y="4028784"/>
            <a:ext cx="612596" cy="54193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54225" y="3964858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Operational</a:t>
            </a:r>
            <a:endParaRPr lang="es-ES" sz="2000" b="1" dirty="0">
              <a:solidFill>
                <a:srgbClr val="C00000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status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grpSp>
        <p:nvGrpSpPr>
          <p:cNvPr id="8" name="Grupo 3"/>
          <p:cNvGrpSpPr/>
          <p:nvPr/>
        </p:nvGrpSpPr>
        <p:grpSpPr>
          <a:xfrm>
            <a:off x="1442322" y="5210121"/>
            <a:ext cx="6259356" cy="504000"/>
            <a:chOff x="685800" y="4962524"/>
            <a:chExt cx="6259356" cy="504000"/>
          </a:xfrm>
        </p:grpSpPr>
        <p:sp>
          <p:nvSpPr>
            <p:cNvPr id="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1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1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14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16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17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18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2802750"/>
            <a:ext cx="3824795" cy="1889357"/>
          </a:xfrm>
          <a:prstGeom prst="rect">
            <a:avLst/>
          </a:prstGeom>
        </p:spPr>
      </p:pic>
      <p:sp>
        <p:nvSpPr>
          <p:cNvPr id="24" name="Rayo 23"/>
          <p:cNvSpPr/>
          <p:nvPr/>
        </p:nvSpPr>
        <p:spPr bwMode="auto">
          <a:xfrm rot="881579">
            <a:off x="5512288" y="4028784"/>
            <a:ext cx="612596" cy="54193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54225" y="3964858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Operational</a:t>
            </a:r>
            <a:endParaRPr lang="es-ES" sz="2000" b="1" dirty="0">
              <a:solidFill>
                <a:srgbClr val="C00000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status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77202" y="1508954"/>
            <a:ext cx="83895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Diagnosis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rgbClr val="003399"/>
                </a:solidFill>
              </a:rPr>
              <a:t> reintegration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rgbClr val="003399"/>
                </a:solidFill>
              </a:rPr>
              <a:t>discoordinated replicas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Voting Reintegration Point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Design</a:t>
            </a:r>
            <a:r>
              <a:rPr lang="es-ES" sz="4000" b="1" dirty="0" smtClean="0">
                <a:solidFill>
                  <a:srgbClr val="000000"/>
                </a:solidFill>
              </a:rPr>
              <a:t> of </a:t>
            </a:r>
            <a:r>
              <a:rPr lang="es-ES" sz="4000" b="1" dirty="0" err="1" smtClean="0">
                <a:solidFill>
                  <a:srgbClr val="000000"/>
                </a:solidFill>
              </a:rPr>
              <a:t>the</a:t>
            </a:r>
            <a:r>
              <a:rPr lang="es-ES" sz="4000" b="1" dirty="0" smtClean="0">
                <a:solidFill>
                  <a:srgbClr val="000000"/>
                </a:solidFill>
              </a:rPr>
              <a:t> NR </a:t>
            </a:r>
            <a:r>
              <a:rPr lang="es-ES" sz="4000" b="1" dirty="0" err="1" smtClean="0">
                <a:solidFill>
                  <a:srgbClr val="000000"/>
                </a:solidFill>
              </a:rPr>
              <a:t>scheme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grpSp>
        <p:nvGrpSpPr>
          <p:cNvPr id="8" name="Grupo 3"/>
          <p:cNvGrpSpPr/>
          <p:nvPr/>
        </p:nvGrpSpPr>
        <p:grpSpPr>
          <a:xfrm>
            <a:off x="1442322" y="5210121"/>
            <a:ext cx="6259356" cy="504000"/>
            <a:chOff x="685800" y="4962524"/>
            <a:chExt cx="6259356" cy="504000"/>
          </a:xfrm>
        </p:grpSpPr>
        <p:sp>
          <p:nvSpPr>
            <p:cNvPr id="9" name="Rectángulo 2"/>
            <p:cNvSpPr/>
            <p:nvPr/>
          </p:nvSpPr>
          <p:spPr bwMode="auto">
            <a:xfrm>
              <a:off x="685800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Sense</a:t>
              </a:r>
            </a:p>
          </p:txBody>
        </p:sp>
        <p:sp>
          <p:nvSpPr>
            <p:cNvPr id="10" name="Rectángulo 10"/>
            <p:cNvSpPr/>
            <p:nvPr/>
          </p:nvSpPr>
          <p:spPr bwMode="auto">
            <a:xfrm>
              <a:off x="1597026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Exch. </a:t>
              </a:r>
              <a:r>
                <a:rPr lang="es-ES" sz="1600" dirty="0">
                  <a:solidFill>
                    <a:schemeClr val="tx1"/>
                  </a:solidFill>
                </a:rPr>
                <a:t>S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ense</a:t>
              </a:r>
            </a:p>
          </p:txBody>
        </p:sp>
        <p:sp>
          <p:nvSpPr>
            <p:cNvPr id="11" name="Rectángulo 11"/>
            <p:cNvSpPr/>
            <p:nvPr/>
          </p:nvSpPr>
          <p:spPr bwMode="auto">
            <a:xfrm>
              <a:off x="2508252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Sense</a:t>
              </a:r>
            </a:p>
          </p:txBody>
        </p:sp>
        <p:sp>
          <p:nvSpPr>
            <p:cNvPr id="14" name="Rectángulo 12"/>
            <p:cNvSpPr/>
            <p:nvPr/>
          </p:nvSpPr>
          <p:spPr bwMode="auto">
            <a:xfrm>
              <a:off x="3419478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Ctrl.</a:t>
              </a:r>
            </a:p>
          </p:txBody>
        </p:sp>
        <p:sp>
          <p:nvSpPr>
            <p:cNvPr id="16" name="Rectángulo 13"/>
            <p:cNvSpPr/>
            <p:nvPr/>
          </p:nvSpPr>
          <p:spPr bwMode="auto">
            <a:xfrm>
              <a:off x="4330704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Exch. Act.</a:t>
              </a:r>
            </a:p>
          </p:txBody>
        </p:sp>
        <p:sp>
          <p:nvSpPr>
            <p:cNvPr id="17" name="Rectángulo 14"/>
            <p:cNvSpPr/>
            <p:nvPr/>
          </p:nvSpPr>
          <p:spPr bwMode="auto">
            <a:xfrm>
              <a:off x="5241930" y="4962524"/>
              <a:ext cx="792000" cy="504000"/>
            </a:xfrm>
            <a:prstGeom prst="rect">
              <a:avLst/>
            </a:prstGeom>
            <a:solidFill>
              <a:srgbClr val="BDD3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Vote Act.</a:t>
              </a:r>
            </a:p>
          </p:txBody>
        </p:sp>
        <p:sp>
          <p:nvSpPr>
            <p:cNvPr id="18" name="Rectángulo 15"/>
            <p:cNvSpPr/>
            <p:nvPr/>
          </p:nvSpPr>
          <p:spPr bwMode="auto">
            <a:xfrm>
              <a:off x="6153156" y="4962524"/>
              <a:ext cx="792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Act.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2802750"/>
            <a:ext cx="3824795" cy="1889357"/>
          </a:xfrm>
          <a:prstGeom prst="rect">
            <a:avLst/>
          </a:prstGeom>
        </p:spPr>
      </p:pic>
      <p:sp>
        <p:nvSpPr>
          <p:cNvPr id="24" name="Rayo 23"/>
          <p:cNvSpPr/>
          <p:nvPr/>
        </p:nvSpPr>
        <p:spPr bwMode="auto">
          <a:xfrm rot="881579">
            <a:off x="5512288" y="4028784"/>
            <a:ext cx="612596" cy="54193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54225" y="3964858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Operational</a:t>
            </a:r>
            <a:endParaRPr lang="es-ES" sz="2000" b="1" dirty="0">
              <a:solidFill>
                <a:srgbClr val="C00000"/>
              </a:solidFill>
            </a:endParaRPr>
          </a:p>
          <a:p>
            <a:r>
              <a:rPr lang="es-ES" sz="2000" b="1" dirty="0" smtClean="0">
                <a:solidFill>
                  <a:srgbClr val="C00000"/>
                </a:solidFill>
              </a:rPr>
              <a:t>status</a:t>
            </a:r>
          </a:p>
        </p:txBody>
      </p:sp>
      <p:sp>
        <p:nvSpPr>
          <p:cNvPr id="20" name="Flecha arriba 5"/>
          <p:cNvSpPr/>
          <p:nvPr/>
        </p:nvSpPr>
        <p:spPr bwMode="auto">
          <a:xfrm>
            <a:off x="2616319" y="5788807"/>
            <a:ext cx="262653" cy="276617"/>
          </a:xfrm>
          <a:prstGeom prst="upArrow">
            <a:avLst>
              <a:gd name="adj1" fmla="val 50000"/>
              <a:gd name="adj2" fmla="val 64506"/>
            </a:avLst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CuadroTexto 7"/>
          <p:cNvSpPr txBox="1"/>
          <p:nvPr/>
        </p:nvSpPr>
        <p:spPr>
          <a:xfrm>
            <a:off x="2029098" y="6084020"/>
            <a:ext cx="23521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Operational status</a:t>
            </a:r>
          </a:p>
        </p:txBody>
      </p:sp>
      <p:sp>
        <p:nvSpPr>
          <p:cNvPr id="23" name="Flecha arriba 5"/>
          <p:cNvSpPr/>
          <p:nvPr/>
        </p:nvSpPr>
        <p:spPr bwMode="auto">
          <a:xfrm>
            <a:off x="3529447" y="5788807"/>
            <a:ext cx="262653" cy="276617"/>
          </a:xfrm>
          <a:prstGeom prst="upArrow">
            <a:avLst>
              <a:gd name="adj1" fmla="val 50000"/>
              <a:gd name="adj2" fmla="val 64506"/>
            </a:avLst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5" name="Flecha arriba 5"/>
          <p:cNvSpPr/>
          <p:nvPr/>
        </p:nvSpPr>
        <p:spPr bwMode="auto">
          <a:xfrm>
            <a:off x="5351899" y="5788807"/>
            <a:ext cx="262653" cy="276617"/>
          </a:xfrm>
          <a:prstGeom prst="upArrow">
            <a:avLst>
              <a:gd name="adj1" fmla="val 50000"/>
              <a:gd name="adj2" fmla="val 64506"/>
            </a:avLst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Flecha arriba 5"/>
          <p:cNvSpPr/>
          <p:nvPr/>
        </p:nvSpPr>
        <p:spPr bwMode="auto">
          <a:xfrm>
            <a:off x="6263125" y="5788807"/>
            <a:ext cx="262653" cy="276617"/>
          </a:xfrm>
          <a:prstGeom prst="upArrow">
            <a:avLst>
              <a:gd name="adj1" fmla="val 50000"/>
              <a:gd name="adj2" fmla="val 64506"/>
            </a:avLst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CuadroTexto 7"/>
          <p:cNvSpPr txBox="1"/>
          <p:nvPr/>
        </p:nvSpPr>
        <p:spPr>
          <a:xfrm>
            <a:off x="4762777" y="6084020"/>
            <a:ext cx="235212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Operational status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77202" y="1508954"/>
            <a:ext cx="83895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Diagnosis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b="1" dirty="0" smtClean="0">
                <a:solidFill>
                  <a:srgbClr val="003399"/>
                </a:solidFill>
              </a:rPr>
              <a:t> reintegration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rgbClr val="003399"/>
                </a:solidFill>
              </a:rPr>
              <a:t>discoordinated replicas</a:t>
            </a:r>
          </a:p>
          <a:p>
            <a:pPr marL="288000" indent="-288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Voting Reintegration Point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Implementation</a:t>
            </a:r>
            <a:endParaRPr lang="en-GB" altLang="es-E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2413236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715" t="828" r="4715" b="7036"/>
          <a:stretch/>
        </p:blipFill>
        <p:spPr>
          <a:xfrm>
            <a:off x="1409700" y="2385248"/>
            <a:ext cx="6324600" cy="362103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3" y="2222696"/>
            <a:ext cx="8187147" cy="418129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49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146 CuadroTexto"/>
          <p:cNvSpPr txBox="1"/>
          <p:nvPr/>
        </p:nvSpPr>
        <p:spPr>
          <a:xfrm>
            <a:off x="4146303" y="3129802"/>
            <a:ext cx="4699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multi-slave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comm. model</a:t>
            </a:r>
          </a:p>
          <a:p>
            <a:pPr marL="216000" indent="-21600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Slaves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nodes</a:t>
            </a:r>
          </a:p>
          <a:p>
            <a:pPr marL="216000" indent="-21600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the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pic>
        <p:nvPicPr>
          <p:cNvPr id="12" name="14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2609761"/>
            <a:ext cx="3264673" cy="261836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4" y="2231404"/>
            <a:ext cx="8817428" cy="418949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4" y="2231404"/>
            <a:ext cx="8817428" cy="4189494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 bwMode="auto">
          <a:xfrm>
            <a:off x="4639491" y="2205277"/>
            <a:ext cx="3703800" cy="2906654"/>
          </a:xfrm>
          <a:prstGeom prst="roundRect">
            <a:avLst>
              <a:gd name="adj" fmla="val 725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" y="2252578"/>
            <a:ext cx="7559704" cy="413951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" y="2252578"/>
            <a:ext cx="7559704" cy="41395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5548176" y="2821509"/>
            <a:ext cx="1881324" cy="11694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6224451" y="4140306"/>
            <a:ext cx="1205049" cy="8317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948418" y="5109804"/>
            <a:ext cx="833574" cy="11728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Implementation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81000" y="15840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Extend the existing </a:t>
            </a:r>
            <a:r>
              <a:rPr lang="en-US" b="1" dirty="0">
                <a:solidFill>
                  <a:srgbClr val="003399"/>
                </a:solidFill>
              </a:rPr>
              <a:t>FT4FTT </a:t>
            </a:r>
            <a:r>
              <a:rPr lang="en-US" b="1" dirty="0" smtClean="0">
                <a:solidFill>
                  <a:srgbClr val="003399"/>
                </a:solidFill>
              </a:rPr>
              <a:t>prototype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3" y="2252578"/>
            <a:ext cx="7559704" cy="41395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3100252" y="2958785"/>
            <a:ext cx="2614748" cy="22894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3055597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Testbed</a:t>
            </a:r>
            <a:r>
              <a:rPr lang="es-ES" sz="4000" b="1" dirty="0" smtClean="0">
                <a:solidFill>
                  <a:srgbClr val="000000"/>
                </a:solidFill>
              </a:rPr>
              <a:t> </a:t>
            </a:r>
            <a:r>
              <a:rPr lang="es-ES" sz="4000" b="1" dirty="0" err="1" smtClean="0">
                <a:solidFill>
                  <a:srgbClr val="000000"/>
                </a:solidFill>
              </a:rPr>
              <a:t>setup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387829"/>
            <a:ext cx="4182902" cy="5027826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752975" y="1668925"/>
            <a:ext cx="4124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</a:rPr>
              <a:t>Distributed </a:t>
            </a:r>
            <a:r>
              <a:rPr lang="en-US" sz="2000" b="1" dirty="0" smtClean="0">
                <a:solidFill>
                  <a:srgbClr val="003399"/>
                </a:solidFill>
              </a:rPr>
              <a:t>System</a:t>
            </a:r>
            <a:endParaRPr lang="en-US" sz="2000" b="1" dirty="0">
              <a:solidFill>
                <a:srgbClr val="003399"/>
              </a:solidFill>
            </a:endParaRP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Control application (RT + reliable)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exchange (RT + flex)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Video stream (non-RT)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3399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</a:rPr>
              <a:t>Simulated plant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(Final year project collaboration)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Hardware-in-the-loop technique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Inverted pendulum in Simulink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Replica interface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Testbed</a:t>
            </a:r>
            <a:r>
              <a:rPr lang="es-ES" sz="4000" b="1" dirty="0" smtClean="0">
                <a:solidFill>
                  <a:srgbClr val="000000"/>
                </a:solidFill>
              </a:rPr>
              <a:t> </a:t>
            </a:r>
            <a:r>
              <a:rPr lang="es-ES" sz="4000" b="1" dirty="0" err="1" smtClean="0">
                <a:solidFill>
                  <a:srgbClr val="000000"/>
                </a:solidFill>
              </a:rPr>
              <a:t>setup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387829"/>
            <a:ext cx="4182902" cy="5027826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752975" y="1668925"/>
            <a:ext cx="4124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</a:rPr>
              <a:t>Distributed </a:t>
            </a:r>
            <a:r>
              <a:rPr lang="en-US" sz="2000" b="1" dirty="0" smtClean="0">
                <a:solidFill>
                  <a:srgbClr val="003399"/>
                </a:solidFill>
              </a:rPr>
              <a:t>System</a:t>
            </a:r>
            <a:endParaRPr lang="en-US" sz="2000" b="1" dirty="0">
              <a:solidFill>
                <a:srgbClr val="003399"/>
              </a:solidFill>
            </a:endParaRP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Control application (RT + reliable)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exchange (RT + flex)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Video stream (non-RT)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3399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</a:rPr>
              <a:t>Simulated plant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(Final year project collaboration)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Hardware-in-the-loop technique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Inverted pendulum in Simulink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Replica interface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685799" y="3825561"/>
            <a:ext cx="3609975" cy="7083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Testbed</a:t>
            </a:r>
            <a:r>
              <a:rPr lang="es-ES" sz="4000" b="1" dirty="0" smtClean="0">
                <a:solidFill>
                  <a:srgbClr val="000000"/>
                </a:solidFill>
              </a:rPr>
              <a:t> </a:t>
            </a:r>
            <a:r>
              <a:rPr lang="es-ES" sz="4000" b="1" dirty="0" err="1" smtClean="0">
                <a:solidFill>
                  <a:srgbClr val="000000"/>
                </a:solidFill>
              </a:rPr>
              <a:t>setup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387829"/>
            <a:ext cx="4182902" cy="50278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857248" y="5774347"/>
            <a:ext cx="3267078" cy="7083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752975" y="1668925"/>
            <a:ext cx="4124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</a:rPr>
              <a:t>Distributed </a:t>
            </a:r>
            <a:r>
              <a:rPr lang="en-US" sz="2000" b="1" dirty="0" smtClean="0">
                <a:solidFill>
                  <a:srgbClr val="003399"/>
                </a:solidFill>
              </a:rPr>
              <a:t>System</a:t>
            </a:r>
            <a:endParaRPr lang="en-US" sz="2000" b="1" dirty="0">
              <a:solidFill>
                <a:srgbClr val="003399"/>
              </a:solidFill>
            </a:endParaRP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Control application (RT + reliable)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exchange (RT + flex)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Video stream (non-RT)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3399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</a:rPr>
              <a:t>Simulated plant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(Final year project collaboration)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Hardware-in-the-loop technique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Inverted pendulum in Simulink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Replica interface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Testbed</a:t>
            </a:r>
            <a:r>
              <a:rPr lang="es-ES" sz="4000" b="1" dirty="0" smtClean="0">
                <a:solidFill>
                  <a:srgbClr val="000000"/>
                </a:solidFill>
              </a:rPr>
              <a:t> </a:t>
            </a:r>
            <a:r>
              <a:rPr lang="es-ES" sz="4000" b="1" dirty="0" err="1" smtClean="0">
                <a:solidFill>
                  <a:srgbClr val="000000"/>
                </a:solidFill>
              </a:rPr>
              <a:t>setup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387829"/>
            <a:ext cx="4182902" cy="50278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523873" y="4812322"/>
            <a:ext cx="895352" cy="7083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3600448" y="4812322"/>
            <a:ext cx="895352" cy="70833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752975" y="1668925"/>
            <a:ext cx="4124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</a:rPr>
              <a:t>Distributed </a:t>
            </a:r>
            <a:r>
              <a:rPr lang="en-US" sz="2000" b="1" dirty="0" smtClean="0">
                <a:solidFill>
                  <a:srgbClr val="003399"/>
                </a:solidFill>
              </a:rPr>
              <a:t>System</a:t>
            </a:r>
            <a:endParaRPr lang="en-US" sz="2000" b="1" dirty="0">
              <a:solidFill>
                <a:srgbClr val="003399"/>
              </a:solidFill>
            </a:endParaRP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Control application (RT + reliable)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exchange (RT + flex)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Video stream (non-RT)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3399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</a:rPr>
              <a:t>Simulated plant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(Final year project collaboration)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Hardware-in-the-loop technique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Inverted pendulum in Simulink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Replica interface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59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3828" y="5523252"/>
            <a:ext cx="6462451" cy="708187"/>
            <a:chOff x="1359620" y="5498976"/>
            <a:chExt cx="6462451" cy="708187"/>
          </a:xfrm>
        </p:grpSpPr>
        <p:sp>
          <p:nvSpPr>
            <p:cNvPr id="61" name="Rectángulo 60"/>
            <p:cNvSpPr/>
            <p:nvPr/>
          </p:nvSpPr>
          <p:spPr bwMode="auto">
            <a:xfrm>
              <a:off x="1359620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2" name="Rectángulo 61"/>
            <p:cNvSpPr/>
            <p:nvPr/>
          </p:nvSpPr>
          <p:spPr bwMode="auto">
            <a:xfrm>
              <a:off x="3436076" y="5852160"/>
              <a:ext cx="1881053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3" name="Rectángulo 62"/>
            <p:cNvSpPr/>
            <p:nvPr/>
          </p:nvSpPr>
          <p:spPr bwMode="auto">
            <a:xfrm>
              <a:off x="5517354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4" name="Rectángulo 63"/>
            <p:cNvSpPr/>
            <p:nvPr/>
          </p:nvSpPr>
          <p:spPr bwMode="auto">
            <a:xfrm>
              <a:off x="135962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Elementary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 </a:t>
              </a: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Cycle</a:t>
              </a:r>
              <a:r>
                <a:rPr kumimoji="0" lang="es-ES" sz="20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i</a:t>
              </a:r>
              <a:endParaRPr kumimoji="0" lang="es-E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5" name="Rectángulo 64"/>
            <p:cNvSpPr/>
            <p:nvPr/>
          </p:nvSpPr>
          <p:spPr bwMode="auto">
            <a:xfrm>
              <a:off x="3436076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i+1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ángulo 65"/>
            <p:cNvSpPr/>
            <p:nvPr/>
          </p:nvSpPr>
          <p:spPr bwMode="auto">
            <a:xfrm>
              <a:off x="531713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7" name="Rectángulo 66"/>
            <p:cNvSpPr/>
            <p:nvPr/>
          </p:nvSpPr>
          <p:spPr bwMode="auto">
            <a:xfrm>
              <a:off x="5517350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i+2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ángulo 67"/>
            <p:cNvSpPr/>
            <p:nvPr/>
          </p:nvSpPr>
          <p:spPr bwMode="auto">
            <a:xfrm>
              <a:off x="7431283" y="5852160"/>
              <a:ext cx="390788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···</a:t>
              </a:r>
            </a:p>
          </p:txBody>
        </p:sp>
      </p:grp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21" name="14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2609761"/>
            <a:ext cx="3264673" cy="2618367"/>
          </a:xfrm>
          <a:prstGeom prst="rect">
            <a:avLst/>
          </a:prstGeom>
        </p:spPr>
      </p:pic>
      <p:sp>
        <p:nvSpPr>
          <p:cNvPr id="22" name="146 CuadroTexto"/>
          <p:cNvSpPr txBox="1"/>
          <p:nvPr/>
        </p:nvSpPr>
        <p:spPr>
          <a:xfrm>
            <a:off x="4044702" y="2889407"/>
            <a:ext cx="48619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divided into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fixed-duration slots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Elementary Cycles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TM is twofold: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Synchronizes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slaves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EC-schedule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Testbed</a:t>
            </a:r>
            <a:r>
              <a:rPr lang="es-ES" sz="4000" b="1" dirty="0" smtClean="0">
                <a:solidFill>
                  <a:srgbClr val="000000"/>
                </a:solidFill>
              </a:rPr>
              <a:t> </a:t>
            </a:r>
            <a:r>
              <a:rPr lang="es-ES" sz="4000" b="1" dirty="0" err="1" smtClean="0">
                <a:solidFill>
                  <a:srgbClr val="000000"/>
                </a:solidFill>
              </a:rPr>
              <a:t>setup</a:t>
            </a:r>
            <a:endParaRPr lang="es-ES" sz="4000" b="1" dirty="0" smtClean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3" y="1387829"/>
            <a:ext cx="4182902" cy="5027826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752975" y="1668925"/>
            <a:ext cx="4124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</a:rPr>
              <a:t>Distributed </a:t>
            </a:r>
            <a:r>
              <a:rPr lang="en-US" sz="2000" b="1" dirty="0" smtClean="0">
                <a:solidFill>
                  <a:srgbClr val="003399"/>
                </a:solidFill>
              </a:rPr>
              <a:t>System</a:t>
            </a:r>
            <a:endParaRPr lang="en-US" sz="2000" b="1" dirty="0">
              <a:solidFill>
                <a:srgbClr val="003399"/>
              </a:solidFill>
            </a:endParaRP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Control application (RT + reliable)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Periodic exchange (RT + flex)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Video stream (non-RT)</a:t>
            </a:r>
          </a:p>
          <a:p>
            <a:pPr marL="342900" indent="-3429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3399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99"/>
                </a:solidFill>
              </a:rPr>
              <a:t>Simulated plant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(Final year project collaboration)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Hardware-in-the-loop technique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Inverted pendulum in Simulink</a:t>
            </a:r>
          </a:p>
          <a:p>
            <a:pPr marL="216000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Replica interface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endParaRPr lang="en-US" sz="2000" b="1" dirty="0" smtClean="0">
              <a:solidFill>
                <a:srgbClr val="003399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3686233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" name="5 CuadroTexto"/>
          <p:cNvSpPr txBox="1"/>
          <p:nvPr/>
        </p:nvSpPr>
        <p:spPr>
          <a:xfrm>
            <a:off x="1003464" y="2842276"/>
            <a:ext cx="7137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600" b="1" dirty="0" smtClean="0">
                <a:solidFill>
                  <a:schemeClr val="tx1"/>
                </a:solidFill>
              </a:rPr>
              <a:t>Video demo</a:t>
            </a:r>
            <a:endParaRPr lang="es-ES" sz="9600" dirty="0" smtClean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Partial testing</a:t>
            </a:r>
          </a:p>
          <a:p>
            <a:pPr marL="1587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Verify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b="1" dirty="0" smtClean="0">
                <a:solidFill>
                  <a:schemeClr val="tx1"/>
                </a:solidFill>
              </a:rPr>
              <a:t>implementation</a:t>
            </a:r>
            <a:r>
              <a:rPr lang="en-US" sz="2000" dirty="0" smtClean="0">
                <a:solidFill>
                  <a:schemeClr val="tx1"/>
                </a:solidFill>
              </a:rPr>
              <a:t> of </a:t>
            </a:r>
            <a:r>
              <a:rPr lang="en-US" sz="2000" b="1" dirty="0" smtClean="0">
                <a:solidFill>
                  <a:schemeClr val="tx1"/>
                </a:solidFill>
              </a:rPr>
              <a:t>each mechanism</a:t>
            </a:r>
            <a:r>
              <a:rPr lang="en-US" sz="2000" dirty="0" smtClean="0">
                <a:solidFill>
                  <a:schemeClr val="tx1"/>
                </a:solidFill>
              </a:rPr>
              <a:t> independently</a:t>
            </a:r>
            <a:endParaRPr lang="en-US" sz="2000" dirty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endParaRPr lang="en-US" sz="2800" b="1" dirty="0" smtClean="0">
              <a:solidFill>
                <a:srgbClr val="003399"/>
              </a:solidFill>
            </a:endParaRPr>
          </a:p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Complete testing</a:t>
            </a: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Verify complete implementation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integration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Validate</a:t>
            </a:r>
            <a:r>
              <a:rPr lang="en-US" sz="2000" dirty="0" smtClean="0">
                <a:solidFill>
                  <a:schemeClr val="tx1"/>
                </a:solidFill>
              </a:rPr>
              <a:t> the mechanisms</a:t>
            </a: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Obtain</a:t>
            </a:r>
            <a:r>
              <a:rPr lang="en-US" sz="2000" dirty="0" smtClean="0">
                <a:solidFill>
                  <a:schemeClr val="tx1"/>
                </a:solidFill>
              </a:rPr>
              <a:t> preliminary </a:t>
            </a:r>
            <a:r>
              <a:rPr lang="en-US" sz="2000" b="1" dirty="0" smtClean="0">
                <a:solidFill>
                  <a:schemeClr val="tx1"/>
                </a:solidFill>
              </a:rPr>
              <a:t>measurements</a:t>
            </a:r>
            <a:r>
              <a:rPr lang="en-US" sz="2000" dirty="0" smtClean="0">
                <a:solidFill>
                  <a:schemeClr val="tx1"/>
                </a:solidFill>
              </a:rPr>
              <a:t> of the </a:t>
            </a:r>
            <a:r>
              <a:rPr lang="en-US" sz="2000" b="1" dirty="0" smtClean="0">
                <a:solidFill>
                  <a:schemeClr val="tx1"/>
                </a:solidFill>
              </a:rPr>
              <a:t>reintegration time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Partial testing</a:t>
            </a:r>
          </a:p>
          <a:p>
            <a:pPr marL="1587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Verify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b="1" dirty="0" smtClean="0">
                <a:solidFill>
                  <a:schemeClr val="tx1"/>
                </a:solidFill>
              </a:rPr>
              <a:t>implementation</a:t>
            </a:r>
            <a:r>
              <a:rPr lang="en-US" sz="2000" dirty="0" smtClean="0">
                <a:solidFill>
                  <a:schemeClr val="tx1"/>
                </a:solidFill>
              </a:rPr>
              <a:t> of </a:t>
            </a:r>
            <a:r>
              <a:rPr lang="en-US" sz="2000" b="1" dirty="0" smtClean="0">
                <a:solidFill>
                  <a:schemeClr val="tx1"/>
                </a:solidFill>
              </a:rPr>
              <a:t>each mechanism</a:t>
            </a:r>
            <a:r>
              <a:rPr lang="en-US" sz="2000" dirty="0" smtClean="0">
                <a:solidFill>
                  <a:schemeClr val="tx1"/>
                </a:solidFill>
              </a:rPr>
              <a:t> independently</a:t>
            </a:r>
            <a:endParaRPr lang="en-US" sz="2000" dirty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endParaRPr lang="en-US" sz="2800" b="1" dirty="0" smtClean="0">
              <a:solidFill>
                <a:srgbClr val="003399"/>
              </a:solidFill>
            </a:endParaRPr>
          </a:p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Complete testing</a:t>
            </a: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Verify complete implementation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integration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Validate</a:t>
            </a:r>
            <a:r>
              <a:rPr lang="en-US" sz="2000" dirty="0" smtClean="0">
                <a:solidFill>
                  <a:schemeClr val="tx1"/>
                </a:solidFill>
              </a:rPr>
              <a:t> the mechanisms</a:t>
            </a:r>
          </a:p>
          <a:p>
            <a:pPr marL="1587" indent="-216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Obtain</a:t>
            </a:r>
            <a:r>
              <a:rPr lang="en-US" sz="2000" dirty="0" smtClean="0">
                <a:solidFill>
                  <a:schemeClr val="tx1"/>
                </a:solidFill>
              </a:rPr>
              <a:t> preliminary </a:t>
            </a:r>
            <a:r>
              <a:rPr lang="en-US" sz="2000" b="1" dirty="0" smtClean="0">
                <a:solidFill>
                  <a:schemeClr val="tx1"/>
                </a:solidFill>
              </a:rPr>
              <a:t>measurements</a:t>
            </a:r>
            <a:r>
              <a:rPr lang="en-US" sz="2000" dirty="0" smtClean="0">
                <a:solidFill>
                  <a:schemeClr val="tx1"/>
                </a:solidFill>
              </a:rPr>
              <a:t> of the </a:t>
            </a:r>
            <a:r>
              <a:rPr lang="en-US" sz="2000" b="1" dirty="0" smtClean="0">
                <a:solidFill>
                  <a:schemeClr val="tx1"/>
                </a:solidFill>
              </a:rPr>
              <a:t>reintegration time</a:t>
            </a:r>
          </a:p>
          <a:p>
            <a:pPr marL="0" indent="0">
              <a:spcAft>
                <a:spcPts val="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Tolerance</a:t>
            </a:r>
            <a:r>
              <a:rPr lang="en-US" sz="2000" dirty="0" smtClean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permanent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Tolerance</a:t>
            </a:r>
            <a:r>
              <a:rPr lang="en-US" sz="2000" dirty="0">
                <a:solidFill>
                  <a:srgbClr val="C00000"/>
                </a:solidFill>
              </a:rPr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temporary</a:t>
            </a:r>
            <a:r>
              <a:rPr lang="en-US" sz="2000" dirty="0" smtClean="0">
                <a:solidFill>
                  <a:srgbClr val="C00000"/>
                </a:solidFill>
              </a:rPr>
              <a:t> faults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permanent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crashes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en-US" sz="2000" b="1" dirty="0" smtClean="0">
                <a:solidFill>
                  <a:schemeClr val="tx1"/>
                </a:solidFill>
              </a:rPr>
              <a:t>switches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links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nodes</a:t>
            </a:r>
            <a:endParaRPr lang="en-US" sz="2000" b="1" dirty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All</a:t>
            </a:r>
            <a:r>
              <a:rPr lang="en-US" sz="2000" dirty="0" smtClean="0">
                <a:solidFill>
                  <a:schemeClr val="tx1"/>
                </a:solidFill>
              </a:rPr>
              <a:t> working </a:t>
            </a:r>
            <a:r>
              <a:rPr lang="en-US" sz="2000" b="1" dirty="0" smtClean="0">
                <a:solidFill>
                  <a:schemeClr val="tx1"/>
                </a:solidFill>
              </a:rPr>
              <a:t>combinations</a:t>
            </a:r>
            <a:r>
              <a:rPr lang="en-US" sz="2000" dirty="0" smtClean="0">
                <a:solidFill>
                  <a:schemeClr val="tx1"/>
                </a:solidFill>
              </a:rPr>
              <a:t> (162 scenarios)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permanent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crashes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en-US" sz="2000" b="1" dirty="0" smtClean="0">
                <a:solidFill>
                  <a:schemeClr val="tx1"/>
                </a:solidFill>
              </a:rPr>
              <a:t>switches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links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nodes</a:t>
            </a:r>
            <a:endParaRPr lang="en-US" sz="2000" b="1" dirty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All </a:t>
            </a:r>
            <a:r>
              <a:rPr lang="en-US" sz="2000" dirty="0" smtClean="0">
                <a:solidFill>
                  <a:schemeClr val="tx1"/>
                </a:solidFill>
              </a:rPr>
              <a:t>working </a:t>
            </a:r>
            <a:r>
              <a:rPr lang="en-US" sz="2000" b="1" dirty="0" smtClean="0">
                <a:solidFill>
                  <a:schemeClr val="tx1"/>
                </a:solidFill>
              </a:rPr>
              <a:t>combinations</a:t>
            </a:r>
            <a:r>
              <a:rPr lang="en-US" sz="2000" dirty="0" smtClean="0">
                <a:solidFill>
                  <a:schemeClr val="tx1"/>
                </a:solidFill>
              </a:rPr>
              <a:t> (162 scenarios)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ayo 8"/>
          <p:cNvSpPr/>
          <p:nvPr/>
        </p:nvSpPr>
        <p:spPr bwMode="auto">
          <a:xfrm rot="881579">
            <a:off x="4191002" y="3674139"/>
            <a:ext cx="692324" cy="61246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12" name="Rayo 11"/>
          <p:cNvSpPr/>
          <p:nvPr/>
        </p:nvSpPr>
        <p:spPr bwMode="auto">
          <a:xfrm rot="881579">
            <a:off x="4191001" y="5122309"/>
            <a:ext cx="692324" cy="612464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permanent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crashes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en-US" sz="2000" b="1" dirty="0" smtClean="0">
                <a:solidFill>
                  <a:schemeClr val="tx1"/>
                </a:solidFill>
              </a:rPr>
              <a:t>switches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links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nodes</a:t>
            </a:r>
            <a:endParaRPr lang="en-US" sz="2000" b="1" dirty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All </a:t>
            </a:r>
            <a:r>
              <a:rPr lang="en-US" sz="2000" dirty="0" smtClean="0">
                <a:solidFill>
                  <a:schemeClr val="tx1"/>
                </a:solidFill>
              </a:rPr>
              <a:t>working </a:t>
            </a:r>
            <a:r>
              <a:rPr lang="en-US" sz="2000" b="1" dirty="0" smtClean="0">
                <a:solidFill>
                  <a:schemeClr val="tx1"/>
                </a:solidFill>
              </a:rPr>
              <a:t>combinations</a:t>
            </a:r>
            <a:r>
              <a:rPr lang="en-US" sz="2000" dirty="0" smtClean="0">
                <a:solidFill>
                  <a:schemeClr val="tx1"/>
                </a:solidFill>
              </a:rPr>
              <a:t> (162 scenarios)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9" name="Rayo 8"/>
          <p:cNvSpPr/>
          <p:nvPr/>
        </p:nvSpPr>
        <p:spPr bwMode="auto">
          <a:xfrm rot="881579">
            <a:off x="3591626" y="4218034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Rayo 11"/>
          <p:cNvSpPr/>
          <p:nvPr/>
        </p:nvSpPr>
        <p:spPr bwMode="auto">
          <a:xfrm rot="881579">
            <a:off x="3591626" y="4951459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Rayo 12"/>
          <p:cNvSpPr/>
          <p:nvPr/>
        </p:nvSpPr>
        <p:spPr bwMode="auto">
          <a:xfrm rot="881579">
            <a:off x="5058740" y="3808459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Rayo 13"/>
          <p:cNvSpPr/>
          <p:nvPr/>
        </p:nvSpPr>
        <p:spPr bwMode="auto">
          <a:xfrm rot="881579">
            <a:off x="5058740" y="5259433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Rayo 14"/>
          <p:cNvSpPr/>
          <p:nvPr/>
        </p:nvSpPr>
        <p:spPr bwMode="auto">
          <a:xfrm rot="881579">
            <a:off x="5010188" y="4535956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Rayo 15"/>
          <p:cNvSpPr/>
          <p:nvPr/>
        </p:nvSpPr>
        <p:spPr bwMode="auto">
          <a:xfrm rot="881579">
            <a:off x="4374099" y="4616536"/>
            <a:ext cx="326130" cy="288510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permanent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crashes</a:t>
            </a:r>
            <a:r>
              <a:rPr lang="en-US" sz="2000" dirty="0" smtClean="0">
                <a:solidFill>
                  <a:schemeClr val="tx1"/>
                </a:solidFill>
              </a:rPr>
              <a:t> in the </a:t>
            </a:r>
            <a:r>
              <a:rPr lang="en-US" sz="2000" b="1" dirty="0" smtClean="0">
                <a:solidFill>
                  <a:schemeClr val="tx1"/>
                </a:solidFill>
              </a:rPr>
              <a:t>switches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links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 smtClean="0">
                <a:solidFill>
                  <a:schemeClr val="tx1"/>
                </a:solidFill>
              </a:rPr>
              <a:t>nodes</a:t>
            </a:r>
            <a:endParaRPr lang="en-US" sz="2000" b="1" dirty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All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working </a:t>
            </a:r>
            <a:r>
              <a:rPr lang="en-US" sz="2000" b="1" dirty="0" smtClean="0">
                <a:solidFill>
                  <a:schemeClr val="tx1"/>
                </a:solidFill>
              </a:rPr>
              <a:t>combinations</a:t>
            </a:r>
            <a:r>
              <a:rPr lang="en-US" sz="2000" dirty="0" smtClean="0">
                <a:solidFill>
                  <a:schemeClr val="tx1"/>
                </a:solidFill>
              </a:rPr>
              <a:t> (162 scenarios)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temporary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5 tests</a:t>
            </a:r>
            <a:r>
              <a:rPr lang="en-US" sz="2000" dirty="0" smtClean="0">
                <a:solidFill>
                  <a:schemeClr val="tx1"/>
                </a:solidFill>
              </a:rPr>
              <a:t> involving </a:t>
            </a:r>
            <a:r>
              <a:rPr lang="en-US" sz="2000" b="1" dirty="0" smtClean="0">
                <a:solidFill>
                  <a:schemeClr val="tx1"/>
                </a:solidFill>
              </a:rPr>
              <a:t>one replica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each phase</a:t>
            </a:r>
            <a:r>
              <a:rPr lang="en-US" sz="2000" dirty="0" smtClean="0">
                <a:solidFill>
                  <a:schemeClr val="tx1"/>
                </a:solidFill>
              </a:rPr>
              <a:t> (19 scenarios)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message omissions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memory corruption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69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3828" y="5523252"/>
            <a:ext cx="6462451" cy="708187"/>
            <a:chOff x="1359620" y="5498976"/>
            <a:chExt cx="6462451" cy="708187"/>
          </a:xfrm>
        </p:grpSpPr>
        <p:sp>
          <p:nvSpPr>
            <p:cNvPr id="39" name="Rectángulo 38"/>
            <p:cNvSpPr/>
            <p:nvPr/>
          </p:nvSpPr>
          <p:spPr bwMode="auto">
            <a:xfrm>
              <a:off x="1359730" y="5852160"/>
              <a:ext cx="496389" cy="3550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TM</a:t>
              </a:r>
            </a:p>
          </p:txBody>
        </p:sp>
        <p:sp>
          <p:nvSpPr>
            <p:cNvPr id="61" name="Rectángulo 60"/>
            <p:cNvSpPr/>
            <p:nvPr/>
          </p:nvSpPr>
          <p:spPr bwMode="auto">
            <a:xfrm>
              <a:off x="1359620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2" name="Rectángulo 61"/>
            <p:cNvSpPr/>
            <p:nvPr/>
          </p:nvSpPr>
          <p:spPr bwMode="auto">
            <a:xfrm>
              <a:off x="3436076" y="5852160"/>
              <a:ext cx="1881053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3" name="Rectángulo 62"/>
            <p:cNvSpPr/>
            <p:nvPr/>
          </p:nvSpPr>
          <p:spPr bwMode="auto">
            <a:xfrm>
              <a:off x="5517354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4" name="Rectángulo 63"/>
            <p:cNvSpPr/>
            <p:nvPr/>
          </p:nvSpPr>
          <p:spPr bwMode="auto">
            <a:xfrm>
              <a:off x="135962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Elementary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 </a:t>
              </a: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Cycle</a:t>
              </a:r>
              <a:r>
                <a:rPr kumimoji="0" lang="es-ES" sz="20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i</a:t>
              </a:r>
              <a:endParaRPr kumimoji="0" lang="es-E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5" name="Rectángulo 64"/>
            <p:cNvSpPr/>
            <p:nvPr/>
          </p:nvSpPr>
          <p:spPr bwMode="auto">
            <a:xfrm>
              <a:off x="3436076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i+1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ángulo 65"/>
            <p:cNvSpPr/>
            <p:nvPr/>
          </p:nvSpPr>
          <p:spPr bwMode="auto">
            <a:xfrm>
              <a:off x="531713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7" name="Rectángulo 66"/>
            <p:cNvSpPr/>
            <p:nvPr/>
          </p:nvSpPr>
          <p:spPr bwMode="auto">
            <a:xfrm>
              <a:off x="5517350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i+2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ángulo 67"/>
            <p:cNvSpPr/>
            <p:nvPr/>
          </p:nvSpPr>
          <p:spPr bwMode="auto">
            <a:xfrm>
              <a:off x="7431283" y="5852160"/>
              <a:ext cx="390788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···</a:t>
              </a:r>
            </a:p>
          </p:txBody>
        </p:sp>
      </p:grp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22" name="14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2609761"/>
            <a:ext cx="3264673" cy="261836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</a:t>
            </a:fld>
            <a:r>
              <a:rPr lang="es-ES" smtClean="0"/>
              <a:t> / 78</a:t>
            </a:r>
            <a:endParaRPr lang="en-US" dirty="0"/>
          </a:p>
        </p:txBody>
      </p:sp>
      <p:sp>
        <p:nvSpPr>
          <p:cNvPr id="24" name="146 CuadroTexto"/>
          <p:cNvSpPr txBox="1"/>
          <p:nvPr/>
        </p:nvSpPr>
        <p:spPr>
          <a:xfrm>
            <a:off x="4044702" y="2889407"/>
            <a:ext cx="48619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divided into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fixed-duration slots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Elementary Cycles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TM is twofold: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Synchronizes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slaves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EC-schedule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52" y="3508748"/>
            <a:ext cx="3621024" cy="2448306"/>
          </a:xfrm>
          <a:prstGeom prst="rect">
            <a:avLst/>
          </a:prstGeom>
        </p:spPr>
      </p:pic>
      <p:sp>
        <p:nvSpPr>
          <p:cNvPr id="16" name="Rayo 15"/>
          <p:cNvSpPr/>
          <p:nvPr/>
        </p:nvSpPr>
        <p:spPr bwMode="auto">
          <a:xfrm rot="881579">
            <a:off x="3591626" y="4218034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Rayo 16"/>
          <p:cNvSpPr/>
          <p:nvPr/>
        </p:nvSpPr>
        <p:spPr bwMode="auto">
          <a:xfrm rot="881579">
            <a:off x="3591626" y="4951459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Rayo 17"/>
          <p:cNvSpPr/>
          <p:nvPr/>
        </p:nvSpPr>
        <p:spPr bwMode="auto">
          <a:xfrm rot="881579">
            <a:off x="2891869" y="4626906"/>
            <a:ext cx="453420" cy="401118"/>
          </a:xfrm>
          <a:prstGeom prst="lightningBol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>
              <a:lnSpc>
                <a:spcPts val="26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Tolerance to temporary faults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5 tests</a:t>
            </a:r>
            <a:r>
              <a:rPr lang="en-US" sz="2000" dirty="0" smtClean="0">
                <a:solidFill>
                  <a:schemeClr val="tx1"/>
                </a:solidFill>
              </a:rPr>
              <a:t> involving </a:t>
            </a:r>
            <a:r>
              <a:rPr lang="en-US" sz="2000" b="1" dirty="0" smtClean="0">
                <a:solidFill>
                  <a:schemeClr val="tx1"/>
                </a:solidFill>
              </a:rPr>
              <a:t>one replica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each phase</a:t>
            </a:r>
            <a:r>
              <a:rPr lang="en-US" sz="2000" dirty="0" smtClean="0">
                <a:solidFill>
                  <a:schemeClr val="tx1"/>
                </a:solidFill>
              </a:rPr>
              <a:t> (19 scenarios)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message omissions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Provoke </a:t>
            </a:r>
            <a:r>
              <a:rPr lang="en-US" sz="2000" b="1" dirty="0" smtClean="0">
                <a:solidFill>
                  <a:schemeClr val="tx1"/>
                </a:solidFill>
              </a:rPr>
              <a:t>memory corruption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70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Results</a:t>
            </a: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The system was able to </a:t>
            </a:r>
            <a:r>
              <a:rPr lang="en-US" sz="2000" b="1" dirty="0" smtClean="0">
                <a:solidFill>
                  <a:schemeClr val="tx1"/>
                </a:solidFill>
              </a:rPr>
              <a:t>transparently tolerate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b="1" dirty="0" smtClean="0">
                <a:solidFill>
                  <a:schemeClr val="tx1"/>
                </a:solidFill>
              </a:rPr>
              <a:t>faults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system always operate normally</a:t>
            </a:r>
          </a:p>
          <a:p>
            <a:pPr marL="285750" indent="-28575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apparent disturbances in the control of the plant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71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Results</a:t>
            </a: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Measurements</a:t>
            </a:r>
            <a:r>
              <a:rPr lang="en-US" sz="2000" dirty="0" smtClean="0">
                <a:solidFill>
                  <a:schemeClr val="tx1"/>
                </a:solidFill>
              </a:rPr>
              <a:t> of the </a:t>
            </a:r>
            <a:r>
              <a:rPr lang="en-US" sz="2000" b="1" dirty="0" smtClean="0">
                <a:solidFill>
                  <a:schemeClr val="tx1"/>
                </a:solidFill>
              </a:rPr>
              <a:t>reintegration time</a:t>
            </a:r>
            <a:r>
              <a:rPr lang="en-US" sz="2000" dirty="0">
                <a:solidFill>
                  <a:schemeClr val="tx1"/>
                </a:solidFill>
              </a:rPr>
              <a:t> (in number of ECs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until next successful voting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9194" t="32438" r="6210" b="31720"/>
          <a:stretch/>
        </p:blipFill>
        <p:spPr>
          <a:xfrm>
            <a:off x="619125" y="3784113"/>
            <a:ext cx="7905750" cy="230353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72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err="1" smtClean="0">
                <a:solidFill>
                  <a:srgbClr val="000000"/>
                </a:solidFill>
              </a:rPr>
              <a:t>Testing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810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algn="ctr">
              <a:lnSpc>
                <a:spcPts val="2600"/>
              </a:lnSpc>
              <a:spcAft>
                <a:spcPts val="18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Results</a:t>
            </a:r>
          </a:p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Measurements</a:t>
            </a:r>
            <a:r>
              <a:rPr lang="en-US" sz="2000" dirty="0" smtClean="0">
                <a:solidFill>
                  <a:schemeClr val="tx1"/>
                </a:solidFill>
              </a:rPr>
              <a:t> of the </a:t>
            </a:r>
            <a:r>
              <a:rPr lang="en-US" sz="2000" b="1" dirty="0" smtClean="0">
                <a:solidFill>
                  <a:schemeClr val="tx1"/>
                </a:solidFill>
              </a:rPr>
              <a:t>reintegration time</a:t>
            </a:r>
            <a:r>
              <a:rPr lang="en-US" sz="2000" dirty="0" smtClean="0">
                <a:solidFill>
                  <a:schemeClr val="tx1"/>
                </a:solidFill>
              </a:rPr>
              <a:t> (in number of ECs)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until next successful voting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9194" t="32438" r="6210" b="31720"/>
          <a:stretch/>
        </p:blipFill>
        <p:spPr>
          <a:xfrm>
            <a:off x="619125" y="3784113"/>
            <a:ext cx="7905750" cy="230353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6410324" y="3822213"/>
            <a:ext cx="2047876" cy="217853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73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Conclusions</a:t>
            </a:r>
            <a:endParaRPr lang="en-GB" altLang="es-E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4333936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74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400" b="1" dirty="0" smtClean="0">
                <a:solidFill>
                  <a:srgbClr val="000000"/>
                </a:solidFill>
              </a:rPr>
              <a:t>Conclusions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b="1" dirty="0" smtClean="0">
                <a:solidFill>
                  <a:schemeClr val="tx1"/>
                </a:solidFill>
              </a:rPr>
              <a:t>achieved the goal</a:t>
            </a:r>
            <a:r>
              <a:rPr lang="en-US" sz="2000" dirty="0" smtClean="0">
                <a:solidFill>
                  <a:schemeClr val="tx1"/>
                </a:solidFill>
              </a:rPr>
              <a:t>, we </a:t>
            </a:r>
            <a:r>
              <a:rPr lang="en-US" sz="2000" b="1" dirty="0" smtClean="0">
                <a:solidFill>
                  <a:schemeClr val="tx1"/>
                </a:solidFill>
              </a:rPr>
              <a:t>implemented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</a:rPr>
              <a:t>tested</a:t>
            </a:r>
            <a:r>
              <a:rPr lang="en-US" sz="2000" dirty="0" smtClean="0">
                <a:solidFill>
                  <a:schemeClr val="tx1"/>
                </a:solidFill>
              </a:rPr>
              <a:t> the        </a:t>
            </a:r>
            <a:r>
              <a:rPr lang="en-US" sz="2000" b="1" dirty="0" smtClean="0">
                <a:solidFill>
                  <a:schemeClr val="tx1"/>
                </a:solidFill>
              </a:rPr>
              <a:t>replication scheme</a:t>
            </a:r>
            <a:r>
              <a:rPr lang="en-US" sz="2000" dirty="0" smtClean="0">
                <a:solidFill>
                  <a:schemeClr val="tx1"/>
                </a:solidFill>
              </a:rPr>
              <a:t> designed for the </a:t>
            </a:r>
            <a:r>
              <a:rPr lang="en-US" sz="2000" b="1" dirty="0" smtClean="0">
                <a:solidFill>
                  <a:schemeClr val="tx1"/>
                </a:solidFill>
              </a:rPr>
              <a:t>FT4FTT architecture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Mechanisms devised to add redundancy to the nodes</a:t>
            </a:r>
          </a:p>
          <a:p>
            <a:pPr marL="1587" indent="-216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Diagnose and reintegrate </a:t>
            </a:r>
            <a:r>
              <a:rPr lang="en-US" sz="1800" dirty="0" err="1" smtClean="0">
                <a:solidFill>
                  <a:schemeClr val="tx1"/>
                </a:solidFill>
              </a:rPr>
              <a:t>discoordinated</a:t>
            </a:r>
            <a:r>
              <a:rPr lang="en-US" sz="1800" dirty="0" smtClean="0">
                <a:solidFill>
                  <a:schemeClr val="tx1"/>
                </a:solidFill>
              </a:rPr>
              <a:t> replicas</a:t>
            </a: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For this we </a:t>
            </a:r>
            <a:r>
              <a:rPr lang="en-US" sz="2000" b="1" dirty="0" smtClean="0">
                <a:solidFill>
                  <a:schemeClr val="tx1"/>
                </a:solidFill>
              </a:rPr>
              <a:t>extended</a:t>
            </a:r>
            <a:r>
              <a:rPr lang="en-US" sz="2000" dirty="0" smtClean="0">
                <a:solidFill>
                  <a:schemeClr val="tx1"/>
                </a:solidFill>
              </a:rPr>
              <a:t> the </a:t>
            </a:r>
            <a:r>
              <a:rPr lang="en-US" sz="2000" b="1" dirty="0" smtClean="0">
                <a:solidFill>
                  <a:schemeClr val="tx1"/>
                </a:solidFill>
              </a:rPr>
              <a:t>previous FT4FTT prototype</a:t>
            </a:r>
            <a:r>
              <a:rPr lang="en-US" sz="2000" dirty="0" smtClean="0">
                <a:solidFill>
                  <a:schemeClr val="tx1"/>
                </a:solidFill>
              </a:rPr>
              <a:t> by adding      </a:t>
            </a:r>
            <a:r>
              <a:rPr lang="en-US" sz="2000" b="1" dirty="0" smtClean="0">
                <a:solidFill>
                  <a:schemeClr val="tx1"/>
                </a:solidFill>
              </a:rPr>
              <a:t>new functionalities</a:t>
            </a:r>
            <a:r>
              <a:rPr lang="en-US" sz="2000" dirty="0" smtClean="0">
                <a:solidFill>
                  <a:schemeClr val="tx1"/>
                </a:solidFill>
              </a:rPr>
              <a:t> mostly at the </a:t>
            </a:r>
            <a:r>
              <a:rPr lang="en-US" sz="2000" b="1" dirty="0" smtClean="0">
                <a:solidFill>
                  <a:schemeClr val="tx1"/>
                </a:solidFill>
              </a:rPr>
              <a:t>application level</a:t>
            </a: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One </a:t>
            </a:r>
            <a:r>
              <a:rPr lang="en-US" sz="2000" b="1" dirty="0" smtClean="0">
                <a:solidFill>
                  <a:schemeClr val="tx1"/>
                </a:solidFill>
              </a:rPr>
              <a:t>relevant contribution</a:t>
            </a:r>
            <a:r>
              <a:rPr lang="en-US" sz="2000" dirty="0" smtClean="0">
                <a:solidFill>
                  <a:schemeClr val="tx1"/>
                </a:solidFill>
              </a:rPr>
              <a:t> is the </a:t>
            </a:r>
            <a:r>
              <a:rPr lang="en-US" sz="2000" b="1" dirty="0" smtClean="0">
                <a:solidFill>
                  <a:schemeClr val="tx1"/>
                </a:solidFill>
              </a:rPr>
              <a:t>development </a:t>
            </a:r>
            <a:r>
              <a:rPr lang="en-US" sz="2000" dirty="0" smtClean="0">
                <a:solidFill>
                  <a:schemeClr val="tx1"/>
                </a:solidFill>
              </a:rPr>
              <a:t>of the          </a:t>
            </a:r>
            <a:r>
              <a:rPr lang="en-US" sz="2000" b="1" dirty="0" smtClean="0">
                <a:solidFill>
                  <a:schemeClr val="tx1"/>
                </a:solidFill>
              </a:rPr>
              <a:t>experimental setup</a:t>
            </a:r>
            <a:r>
              <a:rPr lang="en-US" sz="2000" dirty="0" smtClean="0">
                <a:solidFill>
                  <a:schemeClr val="tx1"/>
                </a:solidFill>
              </a:rPr>
              <a:t>, using the </a:t>
            </a:r>
            <a:r>
              <a:rPr lang="en-US" sz="2000" b="1" i="1" dirty="0" smtClean="0">
                <a:solidFill>
                  <a:schemeClr val="tx1"/>
                </a:solidFill>
              </a:rPr>
              <a:t>hardware-in-the-loop</a:t>
            </a:r>
            <a:r>
              <a:rPr lang="en-US" sz="2000" dirty="0" smtClean="0">
                <a:solidFill>
                  <a:schemeClr val="tx1"/>
                </a:solidFill>
              </a:rPr>
              <a:t> technique, used to test all these mechanisms.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75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Outline</a:t>
            </a:r>
            <a:endParaRPr lang="es-ES" sz="4000" b="1" dirty="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" y="1691785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Design of the node replication scheme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Implementation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Testbed setup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Testing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dirty="0" smtClean="0">
                <a:solidFill>
                  <a:srgbClr val="000000"/>
                </a:solidFill>
              </a:rPr>
              <a:t>Conclusions</a:t>
            </a:r>
            <a:endParaRPr lang="en-GB" altLang="es-ES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GB" altLang="es-ES" b="1" dirty="0" smtClean="0">
                <a:solidFill>
                  <a:srgbClr val="000000"/>
                </a:solidFill>
              </a:rPr>
              <a:t>Publications and other works</a:t>
            </a:r>
            <a:endParaRPr lang="en-GB" altLang="es-E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endParaRPr lang="en-GB" altLang="es-ES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781049" y="4973556"/>
            <a:ext cx="5820048" cy="537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76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4200" b="1" dirty="0" smtClean="0">
                <a:solidFill>
                  <a:srgbClr val="000000"/>
                </a:solidFill>
              </a:rPr>
              <a:t>Publications</a:t>
            </a:r>
            <a:endParaRPr lang="es-ES" sz="4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A. Ballesteros, S. </a:t>
            </a:r>
            <a:r>
              <a:rPr lang="en-US" sz="1800" dirty="0" err="1" smtClean="0">
                <a:solidFill>
                  <a:schemeClr val="tx1"/>
                </a:solidFill>
              </a:rPr>
              <a:t>Derasevic</a:t>
            </a:r>
            <a:r>
              <a:rPr lang="en-US" sz="1800" dirty="0" smtClean="0">
                <a:solidFill>
                  <a:schemeClr val="tx1"/>
                </a:solidFill>
              </a:rPr>
              <a:t>, D. Gessner, F. Font, M. </a:t>
            </a:r>
            <a:r>
              <a:rPr lang="en-US" sz="1800" dirty="0" err="1" smtClean="0">
                <a:solidFill>
                  <a:schemeClr val="tx1"/>
                </a:solidFill>
              </a:rPr>
              <a:t>Barranco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and J. </a:t>
            </a:r>
            <a:r>
              <a:rPr lang="en-US" sz="1800" dirty="0" err="1" smtClean="0">
                <a:solidFill>
                  <a:schemeClr val="tx1"/>
                </a:solidFill>
              </a:rPr>
              <a:t>Proenza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First Implementation and Test of a Node Replication Scheme on top of the Flexible Time-Triggered Replicated Star for Ethernet</a:t>
            </a: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12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IEEE World Conf. on Factory Comm. Systems (WFCS), 2016.</a:t>
            </a: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C00000"/>
                </a:solidFill>
              </a:rPr>
              <a:t>Best Work-in-Progress Award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lnSpc>
                <a:spcPts val="2600"/>
              </a:lnSpc>
              <a:spcAft>
                <a:spcPts val="12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A. Ballesteros, S. </a:t>
            </a:r>
            <a:r>
              <a:rPr lang="en-US" sz="1800" dirty="0" err="1" smtClean="0">
                <a:solidFill>
                  <a:schemeClr val="tx1"/>
                </a:solidFill>
              </a:rPr>
              <a:t>Derasevic</a:t>
            </a:r>
            <a:r>
              <a:rPr lang="en-US" sz="1800" dirty="0" smtClean="0">
                <a:solidFill>
                  <a:schemeClr val="tx1"/>
                </a:solidFill>
              </a:rPr>
              <a:t>, M. </a:t>
            </a:r>
            <a:r>
              <a:rPr lang="en-US" sz="1800" dirty="0" err="1" smtClean="0">
                <a:solidFill>
                  <a:schemeClr val="tx1"/>
                </a:solidFill>
              </a:rPr>
              <a:t>Barranco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and J. </a:t>
            </a:r>
            <a:r>
              <a:rPr lang="en-US" sz="1800" dirty="0" err="1" smtClean="0">
                <a:solidFill>
                  <a:schemeClr val="tx1"/>
                </a:solidFill>
              </a:rPr>
              <a:t>Proenza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First Implementation and Test of Reintegration Mechanisms for Node Replicas in the FT4FTT Architecture</a:t>
            </a:r>
          </a:p>
          <a:p>
            <a:pPr marL="0" indent="0">
              <a:lnSpc>
                <a:spcPts val="2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21</a:t>
            </a:r>
            <a:r>
              <a:rPr lang="en-US" sz="180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dirty="0" smtClean="0">
                <a:solidFill>
                  <a:schemeClr val="tx1"/>
                </a:solidFill>
              </a:rPr>
              <a:t> IEEE Int. Conf. on Emerging Tech. and Factory </a:t>
            </a:r>
            <a:r>
              <a:rPr lang="en-US" sz="1800" dirty="0" err="1" smtClean="0">
                <a:solidFill>
                  <a:schemeClr val="tx1"/>
                </a:solidFill>
              </a:rPr>
              <a:t>Autom</a:t>
            </a:r>
            <a:r>
              <a:rPr lang="en-US" sz="1800" dirty="0" smtClean="0">
                <a:solidFill>
                  <a:schemeClr val="tx1"/>
                </a:solidFill>
              </a:rPr>
              <a:t>. (ETFA), 2016.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77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s-ES" sz="4200" b="1" dirty="0" smtClean="0">
                <a:solidFill>
                  <a:srgbClr val="000000"/>
                </a:solidFill>
              </a:rPr>
              <a:t>Other works</a:t>
            </a:r>
            <a:endParaRPr lang="es-ES" sz="4200" b="1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7200" y="167929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Maties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Melià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Master thesis</a:t>
            </a:r>
            <a:r>
              <a:rPr lang="en-US" sz="1600" dirty="0" smtClean="0">
                <a:solidFill>
                  <a:schemeClr val="tx1"/>
                </a:solidFill>
              </a:rPr>
              <a:t> supervised </a:t>
            </a:r>
            <a:r>
              <a:rPr lang="en-US" sz="1600" dirty="0">
                <a:solidFill>
                  <a:schemeClr val="tx1"/>
                </a:solidFill>
              </a:rPr>
              <a:t>by J. </a:t>
            </a:r>
            <a:r>
              <a:rPr lang="en-US" sz="1600" dirty="0" err="1">
                <a:solidFill>
                  <a:schemeClr val="tx1"/>
                </a:solidFill>
              </a:rPr>
              <a:t>Proenza</a:t>
            </a:r>
            <a:r>
              <a:rPr lang="en-US" sz="1600" dirty="0">
                <a:solidFill>
                  <a:schemeClr val="tx1"/>
                </a:solidFill>
              </a:rPr>
              <a:t> and A. </a:t>
            </a:r>
            <a:r>
              <a:rPr lang="en-US" sz="1600" dirty="0" smtClean="0">
                <a:solidFill>
                  <a:schemeClr val="tx1"/>
                </a:solidFill>
              </a:rPr>
              <a:t>Ballesteros.</a:t>
            </a:r>
          </a:p>
          <a:p>
            <a:pPr marL="0" indent="0">
              <a:spcAft>
                <a:spcPts val="600"/>
              </a:spcAft>
            </a:pPr>
            <a:r>
              <a:rPr lang="en-US" sz="1600" i="1" dirty="0" err="1" smtClean="0">
                <a:solidFill>
                  <a:schemeClr val="tx1"/>
                </a:solidFill>
              </a:rPr>
              <a:t>Implementació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validació</a:t>
            </a:r>
            <a:r>
              <a:rPr lang="en-US" sz="1600" i="1" dirty="0">
                <a:solidFill>
                  <a:schemeClr val="tx1"/>
                </a:solidFill>
              </a:rPr>
              <a:t> de </a:t>
            </a:r>
            <a:r>
              <a:rPr lang="en-US" sz="1600" i="1" dirty="0" err="1">
                <a:solidFill>
                  <a:schemeClr val="tx1"/>
                </a:solidFill>
              </a:rPr>
              <a:t>mecanismes</a:t>
            </a:r>
            <a:r>
              <a:rPr lang="en-US" sz="1600" i="1" dirty="0">
                <a:solidFill>
                  <a:schemeClr val="tx1"/>
                </a:solidFill>
              </a:rPr>
              <a:t> per a </a:t>
            </a:r>
            <a:r>
              <a:rPr lang="en-US" sz="1600" i="1" dirty="0" err="1" smtClean="0">
                <a:solidFill>
                  <a:schemeClr val="tx1"/>
                </a:solidFill>
              </a:rPr>
              <a:t>l’intercanvi</a:t>
            </a:r>
            <a:r>
              <a:rPr lang="en-US" sz="1600" i="1" dirty="0" smtClean="0">
                <a:solidFill>
                  <a:schemeClr val="tx1"/>
                </a:solidFill>
              </a:rPr>
              <a:t> consistent </a:t>
            </a:r>
            <a:r>
              <a:rPr lang="en-US" sz="1600" i="1" dirty="0" err="1">
                <a:solidFill>
                  <a:schemeClr val="tx1"/>
                </a:solidFill>
              </a:rPr>
              <a:t>d’informació</a:t>
            </a:r>
            <a:r>
              <a:rPr lang="en-US" sz="1600" i="1" dirty="0">
                <a:solidFill>
                  <a:schemeClr val="tx1"/>
                </a:solidFill>
              </a:rPr>
              <a:t> entre nodes d’un </a:t>
            </a:r>
            <a:r>
              <a:rPr lang="en-US" sz="1600" i="1" dirty="0" err="1">
                <a:solidFill>
                  <a:schemeClr val="tx1"/>
                </a:solidFill>
              </a:rPr>
              <a:t>sistema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encastat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distribuït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basat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HaRTES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Andreu </a:t>
            </a:r>
            <a:r>
              <a:rPr lang="en-US" sz="1600" dirty="0" err="1" smtClean="0">
                <a:solidFill>
                  <a:schemeClr val="tx1"/>
                </a:solidFill>
              </a:rPr>
              <a:t>Adrover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b="1" dirty="0">
                <a:solidFill>
                  <a:schemeClr val="tx1"/>
                </a:solidFill>
              </a:rPr>
              <a:t>Final-year </a:t>
            </a:r>
            <a:r>
              <a:rPr lang="en-US" sz="1600" b="1" dirty="0" smtClean="0">
                <a:solidFill>
                  <a:schemeClr val="tx1"/>
                </a:solidFill>
              </a:rPr>
              <a:t>project</a:t>
            </a:r>
            <a:r>
              <a:rPr lang="en-US" sz="1600" dirty="0" smtClean="0">
                <a:solidFill>
                  <a:schemeClr val="tx1"/>
                </a:solidFill>
              </a:rPr>
              <a:t> supervised </a:t>
            </a:r>
            <a:r>
              <a:rPr lang="en-US" sz="1600" dirty="0">
                <a:solidFill>
                  <a:schemeClr val="tx1"/>
                </a:solidFill>
              </a:rPr>
              <a:t>by A. Ballesteros and J. </a:t>
            </a:r>
            <a:r>
              <a:rPr lang="en-US" sz="1600" dirty="0" err="1" smtClean="0">
                <a:solidFill>
                  <a:schemeClr val="tx1"/>
                </a:solidFill>
              </a:rPr>
              <a:t>Proenza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</a:pPr>
            <a:r>
              <a:rPr lang="en-US" sz="1600" i="1" dirty="0" err="1" smtClean="0">
                <a:solidFill>
                  <a:schemeClr val="tx1"/>
                </a:solidFill>
              </a:rPr>
              <a:t>Infraestructura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d’injecció</a:t>
            </a:r>
            <a:r>
              <a:rPr lang="en-US" sz="1600" i="1" dirty="0">
                <a:solidFill>
                  <a:schemeClr val="tx1"/>
                </a:solidFill>
              </a:rPr>
              <a:t> de </a:t>
            </a:r>
            <a:r>
              <a:rPr lang="en-US" sz="1600" i="1" dirty="0" err="1">
                <a:solidFill>
                  <a:schemeClr val="tx1"/>
                </a:solidFill>
              </a:rPr>
              <a:t>fallades</a:t>
            </a:r>
            <a:r>
              <a:rPr lang="en-US" sz="1600" i="1" dirty="0">
                <a:solidFill>
                  <a:schemeClr val="tx1"/>
                </a:solidFill>
              </a:rPr>
              <a:t> per a Ethernet </a:t>
            </a:r>
            <a:r>
              <a:rPr lang="en-US" sz="1600" i="1" dirty="0" err="1">
                <a:solidFill>
                  <a:schemeClr val="tx1"/>
                </a:solidFill>
              </a:rPr>
              <a:t>amb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funcions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específiques</a:t>
            </a:r>
            <a:r>
              <a:rPr lang="en-US" sz="1600" i="1" dirty="0">
                <a:solidFill>
                  <a:schemeClr val="tx1"/>
                </a:solidFill>
              </a:rPr>
              <a:t> per a </a:t>
            </a:r>
            <a:r>
              <a:rPr lang="en-US" sz="1600" i="1" dirty="0" smtClean="0">
                <a:solidFill>
                  <a:schemeClr val="tx1"/>
                </a:solidFill>
              </a:rPr>
              <a:t>FTT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Adel </a:t>
            </a:r>
            <a:r>
              <a:rPr lang="en-US" sz="1600" dirty="0" err="1">
                <a:solidFill>
                  <a:schemeClr val="tx1"/>
                </a:solidFill>
              </a:rPr>
              <a:t>Zendouh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b="1" dirty="0">
                <a:solidFill>
                  <a:schemeClr val="tx1"/>
                </a:solidFill>
              </a:rPr>
              <a:t>Bachelor thesis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supervised </a:t>
            </a:r>
            <a:r>
              <a:rPr lang="en-US" sz="1600" dirty="0">
                <a:solidFill>
                  <a:schemeClr val="tx1"/>
                </a:solidFill>
              </a:rPr>
              <a:t>by A. Ballesteros and M. </a:t>
            </a:r>
            <a:r>
              <a:rPr lang="en-US" sz="1600" dirty="0" err="1">
                <a:solidFill>
                  <a:schemeClr val="tx1"/>
                </a:solidFill>
              </a:rPr>
              <a:t>Barranco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Dependable </a:t>
            </a:r>
            <a:r>
              <a:rPr lang="en-US" sz="1600" i="1" dirty="0">
                <a:solidFill>
                  <a:schemeClr val="tx1"/>
                </a:solidFill>
              </a:rPr>
              <a:t>Distributed infrastructures for monitoring </a:t>
            </a:r>
            <a:r>
              <a:rPr lang="en-US" sz="1600" i="1" dirty="0" smtClean="0">
                <a:solidFill>
                  <a:schemeClr val="tx1"/>
                </a:solidFill>
              </a:rPr>
              <a:t>and automation </a:t>
            </a:r>
            <a:r>
              <a:rPr lang="en-US" sz="1600" i="1" dirty="0">
                <a:solidFill>
                  <a:schemeClr val="tx1"/>
                </a:solidFill>
              </a:rPr>
              <a:t>in complex emerging </a:t>
            </a:r>
            <a:r>
              <a:rPr lang="en-US" sz="1600" i="1" dirty="0" smtClean="0">
                <a:solidFill>
                  <a:schemeClr val="tx1"/>
                </a:solidFill>
              </a:rPr>
              <a:t>applications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Francisca Font. </a:t>
            </a:r>
            <a:r>
              <a:rPr lang="en-US" sz="1600" b="1" dirty="0" smtClean="0">
                <a:solidFill>
                  <a:schemeClr val="tx1"/>
                </a:solidFill>
              </a:rPr>
              <a:t>Ongoing final-year project</a:t>
            </a:r>
            <a:r>
              <a:rPr lang="en-US" sz="1600" dirty="0" smtClean="0">
                <a:solidFill>
                  <a:schemeClr val="tx1"/>
                </a:solidFill>
              </a:rPr>
              <a:t> supervised </a:t>
            </a:r>
            <a:r>
              <a:rPr lang="en-US" sz="1600" dirty="0">
                <a:solidFill>
                  <a:schemeClr val="tx1"/>
                </a:solidFill>
              </a:rPr>
              <a:t>by A. Ballesteros and J. </a:t>
            </a:r>
            <a:r>
              <a:rPr lang="en-US" sz="1600" dirty="0" err="1" smtClean="0">
                <a:solidFill>
                  <a:schemeClr val="tx1"/>
                </a:solidFill>
              </a:rPr>
              <a:t>Proenza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</a:pPr>
            <a:r>
              <a:rPr lang="es-ES" sz="1600" i="1" dirty="0">
                <a:solidFill>
                  <a:schemeClr val="tx1"/>
                </a:solidFill>
              </a:rPr>
              <a:t>Simulador gráfico de la planta de un sistema </a:t>
            </a:r>
            <a:r>
              <a:rPr lang="es-ES" sz="1600" i="1" dirty="0" smtClean="0">
                <a:solidFill>
                  <a:schemeClr val="tx1"/>
                </a:solidFill>
              </a:rPr>
              <a:t>de control </a:t>
            </a:r>
            <a:r>
              <a:rPr lang="es-ES" sz="1600" i="1" dirty="0">
                <a:solidFill>
                  <a:schemeClr val="tx1"/>
                </a:solidFill>
              </a:rPr>
              <a:t>según la </a:t>
            </a:r>
            <a:r>
              <a:rPr lang="es-ES" sz="1600" i="1" dirty="0" smtClean="0">
                <a:solidFill>
                  <a:schemeClr val="tx1"/>
                </a:solidFill>
              </a:rPr>
              <a:t>técnica hardware-in-</a:t>
            </a:r>
            <a:r>
              <a:rPr lang="es-ES" sz="1600" i="1" dirty="0" err="1" smtClean="0">
                <a:solidFill>
                  <a:schemeClr val="tx1"/>
                </a:solidFill>
              </a:rPr>
              <a:t>the</a:t>
            </a:r>
            <a:r>
              <a:rPr lang="es-ES" sz="1600" i="1" dirty="0" smtClean="0">
                <a:solidFill>
                  <a:schemeClr val="tx1"/>
                </a:solidFill>
              </a:rPr>
              <a:t>-</a:t>
            </a:r>
            <a:r>
              <a:rPr lang="es-ES" sz="1600" i="1" dirty="0" err="1" smtClean="0">
                <a:solidFill>
                  <a:schemeClr val="tx1"/>
                </a:solidFill>
              </a:rPr>
              <a:t>loop</a:t>
            </a:r>
            <a:r>
              <a:rPr lang="es-ES" sz="1600" i="1" dirty="0" smtClean="0">
                <a:solidFill>
                  <a:schemeClr val="tx1"/>
                </a:solidFill>
              </a:rPr>
              <a:t>.</a:t>
            </a:r>
            <a:endParaRPr lang="en-US" sz="1600" i="1" dirty="0" smtClean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78</a:t>
            </a:fld>
            <a:r>
              <a:rPr lang="es-ES" smtClean="0"/>
              <a:t> / 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0634" y="348763"/>
            <a:ext cx="8137524" cy="1842498"/>
          </a:xfrm>
        </p:spPr>
        <p:txBody>
          <a:bodyPr wrap="square" lIns="0" tIns="0" rIns="0" bIns="0"/>
          <a:lstStyle/>
          <a:p>
            <a:pPr algn="l" eaLnBrk="1" hangingPunct="1">
              <a:spcAft>
                <a:spcPts val="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latin typeface="Arial" charset="0"/>
                <a:cs typeface="Arial" charset="0"/>
              </a:rPr>
              <a:t>Implementation and Testing of the Node Replication Scheme of the FT4FTT Architecture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2509" y="4432134"/>
            <a:ext cx="3089401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Author</a:t>
            </a: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Alberto </a:t>
            </a:r>
            <a:r>
              <a:rPr lang="en-GB" altLang="es-E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Ballesteros</a:t>
            </a:r>
          </a:p>
          <a:p>
            <a:pPr eaLnBrk="1" hangingPunct="1">
              <a:buClrTx/>
              <a:buFontTx/>
              <a:buNone/>
            </a:pPr>
            <a:endParaRPr lang="en-GB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Supervisors</a:t>
            </a:r>
            <a:endParaRPr lang="en-GB" alt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>
                <a:solidFill>
                  <a:schemeClr val="tx1"/>
                </a:solidFill>
                <a:cs typeface="Arial" panose="020B0604020202020204" pitchFamily="34" charset="0"/>
              </a:rPr>
              <a:t>Julián </a:t>
            </a:r>
            <a:r>
              <a:rPr lang="en-GB" altLang="es-ES" sz="2000" b="1" i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Proenza</a:t>
            </a:r>
            <a:endParaRPr lang="en-GB" altLang="es-ES" sz="2000" b="1" i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GB" altLang="es-ES" sz="20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Manuel </a:t>
            </a:r>
            <a:r>
              <a:rPr lang="en-GB" altLang="es-ES" sz="2000" b="1" i="1" dirty="0" err="1">
                <a:solidFill>
                  <a:schemeClr val="tx1"/>
                </a:solidFill>
                <a:cs typeface="Arial" panose="020B0604020202020204" pitchFamily="34" charset="0"/>
              </a:rPr>
              <a:t>Barranco</a:t>
            </a:r>
            <a:endParaRPr lang="en-GB" altLang="es-ES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778" t="5097" r="22857" b="1359"/>
          <a:stretch/>
        </p:blipFill>
        <p:spPr>
          <a:xfrm>
            <a:off x="3505167" y="3406253"/>
            <a:ext cx="1988458" cy="192459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0093" y="2538453"/>
            <a:ext cx="664381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a-ES" altLang="es-E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Màster Universitari Enginyeria Informàtica (MINF)</a:t>
            </a:r>
            <a:endParaRPr lang="ca-ES" altLang="es-ES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35337" y="6545840"/>
            <a:ext cx="290866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s-ES" sz="1600" dirty="0" smtClean="0"/>
              <a:t>Miércoles, </a:t>
            </a:r>
            <a:r>
              <a:rPr lang="es-ES" sz="1600" dirty="0"/>
              <a:t>5 de </a:t>
            </a:r>
            <a:r>
              <a:rPr lang="es-ES" sz="1600" dirty="0" smtClean="0"/>
              <a:t>Octubre 2016</a:t>
            </a:r>
            <a:endParaRPr lang="en-GB" altLang="es-ES" sz="1600" b="1" i="1" dirty="0">
              <a:cs typeface="Arial" panose="020B060402020202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545840"/>
            <a:ext cx="296962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sz="1600" dirty="0" smtClean="0"/>
              <a:t>Universitat de les Illes Balears</a:t>
            </a:r>
            <a:endParaRPr lang="en-GB" altLang="es-ES" sz="16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3828" y="5523252"/>
            <a:ext cx="6462451" cy="708187"/>
            <a:chOff x="1359620" y="5498976"/>
            <a:chExt cx="6462451" cy="708187"/>
          </a:xfrm>
        </p:grpSpPr>
        <p:sp>
          <p:nvSpPr>
            <p:cNvPr id="39" name="Rectángulo 38"/>
            <p:cNvSpPr/>
            <p:nvPr/>
          </p:nvSpPr>
          <p:spPr bwMode="auto">
            <a:xfrm>
              <a:off x="1359730" y="5852160"/>
              <a:ext cx="496389" cy="3550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TM</a:t>
              </a:r>
            </a:p>
          </p:txBody>
        </p:sp>
        <p:sp>
          <p:nvSpPr>
            <p:cNvPr id="47" name="Rectángulo 46"/>
            <p:cNvSpPr/>
            <p:nvPr/>
          </p:nvSpPr>
          <p:spPr bwMode="auto">
            <a:xfrm>
              <a:off x="1862316" y="5852160"/>
              <a:ext cx="288000" cy="355003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58" name="Rectángulo 57"/>
            <p:cNvSpPr/>
            <p:nvPr/>
          </p:nvSpPr>
          <p:spPr bwMode="auto">
            <a:xfrm>
              <a:off x="2150316" y="5852160"/>
              <a:ext cx="287136" cy="355003"/>
            </a:xfrm>
            <a:prstGeom prst="rect">
              <a:avLst/>
            </a:prstGeom>
            <a:solidFill>
              <a:srgbClr val="00B0F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59" name="Rectángulo 58"/>
            <p:cNvSpPr/>
            <p:nvPr/>
          </p:nvSpPr>
          <p:spPr bwMode="auto">
            <a:xfrm>
              <a:off x="2437452" y="5852160"/>
              <a:ext cx="288000" cy="355003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61" name="Rectángulo 60"/>
            <p:cNvSpPr/>
            <p:nvPr/>
          </p:nvSpPr>
          <p:spPr bwMode="auto">
            <a:xfrm>
              <a:off x="1359620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2" name="Rectángulo 61"/>
            <p:cNvSpPr/>
            <p:nvPr/>
          </p:nvSpPr>
          <p:spPr bwMode="auto">
            <a:xfrm>
              <a:off x="3436076" y="5852160"/>
              <a:ext cx="1881053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3" name="Rectángulo 62"/>
            <p:cNvSpPr/>
            <p:nvPr/>
          </p:nvSpPr>
          <p:spPr bwMode="auto">
            <a:xfrm>
              <a:off x="5517354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4" name="Rectángulo 63"/>
            <p:cNvSpPr/>
            <p:nvPr/>
          </p:nvSpPr>
          <p:spPr bwMode="auto">
            <a:xfrm>
              <a:off x="135962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Elementary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 </a:t>
              </a: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Cycle</a:t>
              </a:r>
              <a:r>
                <a:rPr kumimoji="0" lang="es-ES" sz="20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i</a:t>
              </a:r>
              <a:endParaRPr kumimoji="0" lang="es-E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5" name="Rectángulo 64"/>
            <p:cNvSpPr/>
            <p:nvPr/>
          </p:nvSpPr>
          <p:spPr bwMode="auto">
            <a:xfrm>
              <a:off x="3436076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i+1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ángulo 65"/>
            <p:cNvSpPr/>
            <p:nvPr/>
          </p:nvSpPr>
          <p:spPr bwMode="auto">
            <a:xfrm>
              <a:off x="531713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7" name="Rectángulo 66"/>
            <p:cNvSpPr/>
            <p:nvPr/>
          </p:nvSpPr>
          <p:spPr bwMode="auto">
            <a:xfrm>
              <a:off x="5517350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i+2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ángulo 67"/>
            <p:cNvSpPr/>
            <p:nvPr/>
          </p:nvSpPr>
          <p:spPr bwMode="auto">
            <a:xfrm>
              <a:off x="7431283" y="5852160"/>
              <a:ext cx="390788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···</a:t>
              </a:r>
            </a:p>
          </p:txBody>
        </p:sp>
      </p:grp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25" name="14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2609761"/>
            <a:ext cx="3264673" cy="2618367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8</a:t>
            </a:fld>
            <a:r>
              <a:rPr lang="es-ES" smtClean="0"/>
              <a:t> / 78</a:t>
            </a:r>
            <a:endParaRPr lang="en-US" dirty="0"/>
          </a:p>
        </p:txBody>
      </p:sp>
      <p:sp>
        <p:nvSpPr>
          <p:cNvPr id="27" name="146 CuadroTexto"/>
          <p:cNvSpPr txBox="1"/>
          <p:nvPr/>
        </p:nvSpPr>
        <p:spPr>
          <a:xfrm>
            <a:off x="4044702" y="2889407"/>
            <a:ext cx="48619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divided into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fixed-duration slots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Elementary Cycles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TM is twofold: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Synchronizes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slaves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EC-schedule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381000" y="152854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FT4FTT</a:t>
            </a:r>
            <a:r>
              <a:rPr lang="en-US" dirty="0" smtClean="0">
                <a:solidFill>
                  <a:schemeClr val="tx1"/>
                </a:solidFill>
              </a:rPr>
              <a:t> is constructed on top of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Flexible Time-Triggered</a:t>
            </a:r>
            <a:r>
              <a:rPr lang="en-US" dirty="0" smtClean="0">
                <a:solidFill>
                  <a:schemeClr val="tx1"/>
                </a:solidFill>
              </a:rPr>
              <a:t> (FTT)</a:t>
            </a:r>
            <a:endParaRPr lang="en-GB" b="1" dirty="0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-1"/>
            <a:ext cx="9144000" cy="1196975"/>
          </a:xfrm>
          <a:prstGeom prst="rect">
            <a:avLst/>
          </a:prstGeom>
          <a:solidFill>
            <a:srgbClr val="BDD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96838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570000"/>
            <a:ext cx="9144000" cy="288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" name="14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5" y="2609761"/>
            <a:ext cx="3264673" cy="2618367"/>
          </a:xfrm>
          <a:prstGeom prst="rect">
            <a:avLst/>
          </a:prstGeom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685800" y="188913"/>
            <a:ext cx="777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b="1" dirty="0" err="1" smtClean="0">
                <a:solidFill>
                  <a:srgbClr val="000000"/>
                </a:solidFill>
              </a:rPr>
              <a:t>Introduction</a:t>
            </a:r>
            <a:endParaRPr lang="es-ES" sz="4000" b="1" dirty="0">
              <a:solidFill>
                <a:srgbClr val="00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3828" y="5523252"/>
            <a:ext cx="6462451" cy="708187"/>
            <a:chOff x="1359620" y="5498976"/>
            <a:chExt cx="6462451" cy="708187"/>
          </a:xfrm>
        </p:grpSpPr>
        <p:sp>
          <p:nvSpPr>
            <p:cNvPr id="39" name="Rectángulo 38"/>
            <p:cNvSpPr/>
            <p:nvPr/>
          </p:nvSpPr>
          <p:spPr bwMode="auto">
            <a:xfrm>
              <a:off x="1359730" y="5852160"/>
              <a:ext cx="496389" cy="3550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TM</a:t>
              </a:r>
            </a:p>
          </p:txBody>
        </p:sp>
        <p:sp>
          <p:nvSpPr>
            <p:cNvPr id="40" name="Rectángulo 39"/>
            <p:cNvSpPr/>
            <p:nvPr/>
          </p:nvSpPr>
          <p:spPr bwMode="auto">
            <a:xfrm>
              <a:off x="3436402" y="5852160"/>
              <a:ext cx="496389" cy="3550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TM</a:t>
              </a:r>
            </a:p>
          </p:txBody>
        </p:sp>
        <p:sp>
          <p:nvSpPr>
            <p:cNvPr id="41" name="Rectángulo 40"/>
            <p:cNvSpPr/>
            <p:nvPr/>
          </p:nvSpPr>
          <p:spPr bwMode="auto">
            <a:xfrm>
              <a:off x="5520506" y="5852159"/>
              <a:ext cx="496389" cy="3550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TM</a:t>
              </a:r>
            </a:p>
          </p:txBody>
        </p:sp>
        <p:sp>
          <p:nvSpPr>
            <p:cNvPr id="42" name="Rectángulo 41"/>
            <p:cNvSpPr/>
            <p:nvPr/>
          </p:nvSpPr>
          <p:spPr bwMode="auto">
            <a:xfrm>
              <a:off x="4226988" y="5852160"/>
              <a:ext cx="672667" cy="355003"/>
            </a:xfrm>
            <a:prstGeom prst="rect">
              <a:avLst/>
            </a:prstGeom>
            <a:solidFill>
              <a:srgbClr val="FF7C8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43" name="Rectángulo 42"/>
            <p:cNvSpPr/>
            <p:nvPr/>
          </p:nvSpPr>
          <p:spPr bwMode="auto">
            <a:xfrm>
              <a:off x="3938988" y="5852160"/>
              <a:ext cx="288000" cy="355003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44" name="Rectángulo 43"/>
            <p:cNvSpPr/>
            <p:nvPr/>
          </p:nvSpPr>
          <p:spPr bwMode="auto">
            <a:xfrm>
              <a:off x="6022475" y="5852160"/>
              <a:ext cx="497328" cy="355003"/>
            </a:xfrm>
            <a:prstGeom prst="rect">
              <a:avLst/>
            </a:prstGeom>
            <a:solidFill>
              <a:srgbClr val="00B0F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45" name="Rectángulo 44"/>
            <p:cNvSpPr/>
            <p:nvPr/>
          </p:nvSpPr>
          <p:spPr bwMode="auto">
            <a:xfrm>
              <a:off x="6519803" y="5852160"/>
              <a:ext cx="296016" cy="3550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46" name="Rectángulo 45"/>
            <p:cNvSpPr/>
            <p:nvPr/>
          </p:nvSpPr>
          <p:spPr bwMode="auto">
            <a:xfrm>
              <a:off x="6821170" y="5852160"/>
              <a:ext cx="399669" cy="355003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47" name="Rectángulo 46"/>
            <p:cNvSpPr/>
            <p:nvPr/>
          </p:nvSpPr>
          <p:spPr bwMode="auto">
            <a:xfrm>
              <a:off x="1862316" y="5852160"/>
              <a:ext cx="288000" cy="355003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58" name="Rectángulo 57"/>
            <p:cNvSpPr/>
            <p:nvPr/>
          </p:nvSpPr>
          <p:spPr bwMode="auto">
            <a:xfrm>
              <a:off x="2150316" y="5852160"/>
              <a:ext cx="287136" cy="355003"/>
            </a:xfrm>
            <a:prstGeom prst="rect">
              <a:avLst/>
            </a:prstGeom>
            <a:solidFill>
              <a:srgbClr val="00B0F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59" name="Rectángulo 58"/>
            <p:cNvSpPr/>
            <p:nvPr/>
          </p:nvSpPr>
          <p:spPr bwMode="auto">
            <a:xfrm>
              <a:off x="2437452" y="5852160"/>
              <a:ext cx="288000" cy="355003"/>
            </a:xfrm>
            <a:prstGeom prst="rect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 Unicode MS" charset="0"/>
                </a:rPr>
                <a:t>M</a:t>
              </a:r>
            </a:p>
          </p:txBody>
        </p:sp>
        <p:sp>
          <p:nvSpPr>
            <p:cNvPr id="61" name="Rectángulo 60"/>
            <p:cNvSpPr/>
            <p:nvPr/>
          </p:nvSpPr>
          <p:spPr bwMode="auto">
            <a:xfrm>
              <a:off x="1359620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2" name="Rectángulo 61"/>
            <p:cNvSpPr/>
            <p:nvPr/>
          </p:nvSpPr>
          <p:spPr bwMode="auto">
            <a:xfrm>
              <a:off x="3436076" y="5852160"/>
              <a:ext cx="1881053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3" name="Rectángulo 62"/>
            <p:cNvSpPr/>
            <p:nvPr/>
          </p:nvSpPr>
          <p:spPr bwMode="auto">
            <a:xfrm>
              <a:off x="5517354" y="5852160"/>
              <a:ext cx="1881052" cy="355003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4" name="Rectángulo 63"/>
            <p:cNvSpPr/>
            <p:nvPr/>
          </p:nvSpPr>
          <p:spPr bwMode="auto">
            <a:xfrm>
              <a:off x="135962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Elementary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 </a:t>
              </a:r>
              <a:r>
                <a:rPr kumimoji="0" lang="es-E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Cycle</a:t>
              </a:r>
              <a:r>
                <a:rPr kumimoji="0" lang="es-ES" sz="20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i</a:t>
              </a:r>
              <a:endParaRPr kumimoji="0" lang="es-E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5" name="Rectángulo 64"/>
            <p:cNvSpPr/>
            <p:nvPr/>
          </p:nvSpPr>
          <p:spPr bwMode="auto">
            <a:xfrm>
              <a:off x="3436076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i+1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ángulo 65"/>
            <p:cNvSpPr/>
            <p:nvPr/>
          </p:nvSpPr>
          <p:spPr bwMode="auto">
            <a:xfrm>
              <a:off x="5317130" y="5498976"/>
              <a:ext cx="1881052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67" name="Rectángulo 66"/>
            <p:cNvSpPr/>
            <p:nvPr/>
          </p:nvSpPr>
          <p:spPr bwMode="auto">
            <a:xfrm>
              <a:off x="5517350" y="5498976"/>
              <a:ext cx="1881053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Elementary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smtClean="0">
                  <a:solidFill>
                    <a:schemeClr val="tx1"/>
                  </a:solidFill>
                </a:rPr>
                <a:t>Cycle</a:t>
              </a:r>
              <a:r>
                <a:rPr lang="es-ES" sz="2000" baseline="-25000" dirty="0" smtClean="0">
                  <a:solidFill>
                    <a:schemeClr val="tx1"/>
                  </a:solidFill>
                </a:rPr>
                <a:t>i+2</a:t>
              </a:r>
              <a:endParaRPr lang="es-E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ángulo 67"/>
            <p:cNvSpPr/>
            <p:nvPr/>
          </p:nvSpPr>
          <p:spPr bwMode="auto">
            <a:xfrm>
              <a:off x="7431283" y="5852160"/>
              <a:ext cx="390788" cy="355003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 Unicode MS" charset="0"/>
                </a:rPr>
                <a:t>···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403F13B0-2AFA-4A55-B9A0-0E419BCC82B5}" type="slidenum">
              <a:rPr lang="es-ES" smtClean="0"/>
              <a:pPr>
                <a:defRPr/>
              </a:pPr>
              <a:t>9</a:t>
            </a:fld>
            <a:r>
              <a:rPr lang="es-ES" smtClean="0"/>
              <a:t> / 78</a:t>
            </a:r>
            <a:endParaRPr lang="en-US" dirty="0"/>
          </a:p>
        </p:txBody>
      </p:sp>
      <p:sp>
        <p:nvSpPr>
          <p:cNvPr id="31" name="146 CuadroTexto"/>
          <p:cNvSpPr txBox="1"/>
          <p:nvPr/>
        </p:nvSpPr>
        <p:spPr>
          <a:xfrm>
            <a:off x="4044702" y="2889407"/>
            <a:ext cx="486197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is divided into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fixed-duration slots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called Elementary Cycles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the TM is twofold: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Synchronizes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slaves</a:t>
            </a:r>
          </a:p>
          <a:p>
            <a:pPr marL="216000" indent="-216000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Conveys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EC-schedule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32316</TotalTime>
  <Words>2426</Words>
  <Application>Microsoft Office PowerPoint</Application>
  <PresentationFormat>Presentación en pantalla (4:3)</PresentationFormat>
  <Paragraphs>718</Paragraphs>
  <Slides>79</Slides>
  <Notes>79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32</vt:i4>
      </vt:variant>
      <vt:variant>
        <vt:lpstr>Títulos de diapositiva</vt:lpstr>
      </vt:variant>
      <vt:variant>
        <vt:i4>79</vt:i4>
      </vt:variant>
    </vt:vector>
  </HeadingPairs>
  <TitlesOfParts>
    <vt:vector size="116" baseType="lpstr">
      <vt:lpstr>Arial Unicode MS</vt:lpstr>
      <vt:lpstr>Arial</vt:lpstr>
      <vt:lpstr>Calibri</vt:lpstr>
      <vt:lpstr>Times New Roman</vt:lpstr>
      <vt:lpstr>Zapf Dingbats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16_Tema de Office</vt:lpstr>
      <vt:lpstr>17_Tema de Office</vt:lpstr>
      <vt:lpstr>18_Tema de Office</vt:lpstr>
      <vt:lpstr>19_Tema de Office</vt:lpstr>
      <vt:lpstr>20_Tema de Office</vt:lpstr>
      <vt:lpstr>21_Tema de Office</vt:lpstr>
      <vt:lpstr>22_Tema de Office</vt:lpstr>
      <vt:lpstr>23_Tema de Office</vt:lpstr>
      <vt:lpstr>24_Tema de Office</vt:lpstr>
      <vt:lpstr>25_Tema de Office</vt:lpstr>
      <vt:lpstr>26_Tema de Office</vt:lpstr>
      <vt:lpstr>27_Tema de Office</vt:lpstr>
      <vt:lpstr>28_Tema de Office</vt:lpstr>
      <vt:lpstr>29_Tema de Office</vt:lpstr>
      <vt:lpstr>30_Tema de Office</vt:lpstr>
      <vt:lpstr>31_Tema de Office</vt:lpstr>
      <vt:lpstr>32_Tema de Office</vt:lpstr>
      <vt:lpstr>Implementation and Testing of the Node Replication Scheme of the FT4FTT Architecture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Implementation and Testing of the Node Replication Scheme of the FT4FTT Architecture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alberto</dc:creator>
  <cp:lastModifiedBy>alberto</cp:lastModifiedBy>
  <cp:revision>263</cp:revision>
  <cp:lastPrinted>1601-01-01T00:00:00Z</cp:lastPrinted>
  <dcterms:created xsi:type="dcterms:W3CDTF">2012-07-13T15:08:10Z</dcterms:created>
  <dcterms:modified xsi:type="dcterms:W3CDTF">2016-10-05T07:39:45Z</dcterms:modified>
</cp:coreProperties>
</file>