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370" r:id="rId4"/>
    <p:sldId id="371" r:id="rId5"/>
    <p:sldId id="384" r:id="rId6"/>
    <p:sldId id="385" r:id="rId7"/>
    <p:sldId id="372" r:id="rId8"/>
    <p:sldId id="260" r:id="rId9"/>
    <p:sldId id="397" r:id="rId10"/>
    <p:sldId id="359" r:id="rId11"/>
    <p:sldId id="360" r:id="rId12"/>
    <p:sldId id="261" r:id="rId13"/>
    <p:sldId id="262" r:id="rId14"/>
    <p:sldId id="396" r:id="rId15"/>
    <p:sldId id="387" r:id="rId16"/>
    <p:sldId id="263" r:id="rId17"/>
    <p:sldId id="388" r:id="rId18"/>
    <p:sldId id="389" r:id="rId19"/>
    <p:sldId id="390" r:id="rId20"/>
    <p:sldId id="391" r:id="rId21"/>
    <p:sldId id="392" r:id="rId22"/>
    <p:sldId id="393" r:id="rId23"/>
    <p:sldId id="327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61" r:id="rId34"/>
    <p:sldId id="265" r:id="rId35"/>
    <p:sldId id="264" r:id="rId36"/>
    <p:sldId id="378" r:id="rId37"/>
    <p:sldId id="280" r:id="rId38"/>
    <p:sldId id="281" r:id="rId39"/>
    <p:sldId id="282" r:id="rId40"/>
    <p:sldId id="283" r:id="rId41"/>
    <p:sldId id="362" r:id="rId42"/>
    <p:sldId id="284" r:id="rId43"/>
    <p:sldId id="379" r:id="rId44"/>
    <p:sldId id="380" r:id="rId45"/>
    <p:sldId id="296" r:id="rId46"/>
    <p:sldId id="297" r:id="rId47"/>
    <p:sldId id="365" r:id="rId48"/>
    <p:sldId id="300" r:id="rId49"/>
    <p:sldId id="301" r:id="rId50"/>
    <p:sldId id="367" r:id="rId51"/>
    <p:sldId id="334" r:id="rId52"/>
    <p:sldId id="336" r:id="rId53"/>
    <p:sldId id="341" r:id="rId54"/>
    <p:sldId id="342" r:id="rId55"/>
    <p:sldId id="343" r:id="rId56"/>
    <p:sldId id="344" r:id="rId57"/>
    <p:sldId id="345" r:id="rId58"/>
    <p:sldId id="347" r:id="rId59"/>
    <p:sldId id="348" r:id="rId60"/>
    <p:sldId id="349" r:id="rId61"/>
    <p:sldId id="354" r:id="rId62"/>
    <p:sldId id="382" r:id="rId63"/>
    <p:sldId id="383" r:id="rId64"/>
    <p:sldId id="368" r:id="rId65"/>
    <p:sldId id="350" r:id="rId66"/>
    <p:sldId id="375" r:id="rId67"/>
    <p:sldId id="394" r:id="rId68"/>
    <p:sldId id="358" r:id="rId69"/>
    <p:sldId id="369" r:id="rId70"/>
    <p:sldId id="376" r:id="rId71"/>
    <p:sldId id="386" r:id="rId72"/>
    <p:sldId id="395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9999"/>
    <a:srgbClr val="66FF66"/>
    <a:srgbClr val="FFCC66"/>
    <a:srgbClr val="2E75B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4" autoAdjust="0"/>
  </p:normalViewPr>
  <p:slideViewPr>
    <p:cSldViewPr snapToGrid="0" showGuides="1">
      <p:cViewPr varScale="1">
        <p:scale>
          <a:sx n="61" d="100"/>
          <a:sy n="61" d="100"/>
        </p:scale>
        <p:origin x="1656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DDFBE-D5A6-429B-9B43-95171D83A6FD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687A-0321-4FD2-A545-AEC9F9B32D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0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Buenos </a:t>
            </a:r>
            <a:r>
              <a:rPr lang="en-GB" dirty="0" err="1" smtClean="0"/>
              <a:t>días</a:t>
            </a:r>
            <a:r>
              <a:rPr lang="en-GB" dirty="0" smtClean="0"/>
              <a:t>. </a:t>
            </a:r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nombre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Inés Álvarez y </a:t>
            </a:r>
            <a:r>
              <a:rPr lang="en-GB" dirty="0" err="1" smtClean="0"/>
              <a:t>voy</a:t>
            </a:r>
            <a:r>
              <a:rPr lang="en-GB" dirty="0" smtClean="0"/>
              <a:t> a presenter mi </a:t>
            </a:r>
            <a:r>
              <a:rPr lang="en-GB" dirty="0" err="1" smtClean="0"/>
              <a:t>Trabajo</a:t>
            </a:r>
            <a:r>
              <a:rPr lang="en-GB" dirty="0" smtClean="0"/>
              <a:t> de Fin de </a:t>
            </a:r>
            <a:r>
              <a:rPr lang="en-GB" dirty="0" err="1" smtClean="0"/>
              <a:t>Máster</a:t>
            </a:r>
            <a:r>
              <a:rPr lang="en-GB" dirty="0" smtClean="0"/>
              <a:t> con </a:t>
            </a:r>
            <a:r>
              <a:rPr lang="en-GB" dirty="0" err="1" smtClean="0"/>
              <a:t>título</a:t>
            </a:r>
            <a:r>
              <a:rPr lang="en-GB" dirty="0" smtClean="0"/>
              <a:t> </a:t>
            </a:r>
            <a:r>
              <a:rPr lang="en-GB" sz="1200" dirty="0" smtClean="0"/>
              <a:t>Study of the </a:t>
            </a:r>
            <a:r>
              <a:rPr lang="en-GB" sz="1200" b="1" dirty="0" smtClean="0"/>
              <a:t>Admission Control</a:t>
            </a:r>
            <a:r>
              <a:rPr lang="en-GB" sz="1200" dirty="0" smtClean="0"/>
              <a:t> in the </a:t>
            </a:r>
            <a:r>
              <a:rPr lang="en-GB" sz="1200" b="1" dirty="0" smtClean="0"/>
              <a:t>Flexible Time-Triggered </a:t>
            </a:r>
            <a:r>
              <a:rPr lang="en-GB" sz="1200" dirty="0" smtClean="0"/>
              <a:t>and the </a:t>
            </a:r>
            <a:r>
              <a:rPr lang="en-GB" sz="1200" b="1" dirty="0" smtClean="0"/>
              <a:t>Audio Video Bridging </a:t>
            </a:r>
            <a:r>
              <a:rPr lang="en-GB" sz="1200" dirty="0" smtClean="0"/>
              <a:t>Communication Protocols.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6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 </a:t>
            </a:r>
            <a:r>
              <a:rPr lang="en-GB" dirty="0" err="1" smtClean="0"/>
              <a:t>estructura</a:t>
            </a:r>
            <a:r>
              <a:rPr lang="en-GB" dirty="0" smtClean="0"/>
              <a:t> del</a:t>
            </a:r>
            <a:r>
              <a:rPr lang="en-GB" baseline="0" dirty="0" smtClean="0"/>
              <a:t> resto de la </a:t>
            </a:r>
            <a:r>
              <a:rPr lang="en-GB" baseline="0" dirty="0" err="1" smtClean="0"/>
              <a:t>presentación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siguiente</a:t>
            </a:r>
            <a:r>
              <a:rPr lang="en-GB" baseline="0" dirty="0" smtClean="0"/>
              <a:t>:</a:t>
            </a:r>
          </a:p>
          <a:p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relacionado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Estudio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cuantitativo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Conclusiones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2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FTT </a:t>
            </a:r>
            <a:r>
              <a:rPr lang="en-GB" dirty="0" err="1" smtClean="0"/>
              <a:t>es</a:t>
            </a:r>
            <a:r>
              <a:rPr lang="en-GB" dirty="0" smtClean="0"/>
              <a:t> un paradigm de </a:t>
            </a:r>
            <a:r>
              <a:rPr lang="en-GB" dirty="0" err="1" smtClean="0"/>
              <a:t>comunicación</a:t>
            </a:r>
            <a:r>
              <a:rPr lang="en-GB" dirty="0" smtClean="0"/>
              <a:t> que </a:t>
            </a:r>
            <a:r>
              <a:rPr lang="en-GB" dirty="0" err="1" smtClean="0"/>
              <a:t>ofrece</a:t>
            </a:r>
            <a:r>
              <a:rPr lang="en-GB" dirty="0" smtClean="0"/>
              <a:t> </a:t>
            </a:r>
            <a:r>
              <a:rPr lang="en-GB" dirty="0" err="1" smtClean="0"/>
              <a:t>flexibilidad</a:t>
            </a:r>
            <a:r>
              <a:rPr lang="en-GB" dirty="0" smtClean="0"/>
              <a:t> </a:t>
            </a:r>
            <a:r>
              <a:rPr lang="en-GB" dirty="0" err="1" smtClean="0"/>
              <a:t>soportando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envío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real </a:t>
            </a:r>
            <a:r>
              <a:rPr lang="en-GB" baseline="0" dirty="0" err="1" smtClean="0"/>
              <a:t>estricto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real </a:t>
            </a:r>
            <a:r>
              <a:rPr lang="en-GB" baseline="0" dirty="0" err="1" smtClean="0"/>
              <a:t>débil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</a:t>
            </a:r>
            <a:r>
              <a:rPr lang="en-GB" i="1" baseline="0" dirty="0" smtClean="0"/>
              <a:t>best effort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sobre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misma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infraestructura</a:t>
            </a:r>
            <a:r>
              <a:rPr lang="en-GB" i="0" baseline="0" dirty="0" smtClean="0"/>
              <a:t>.</a:t>
            </a:r>
          </a:p>
          <a:p>
            <a:r>
              <a:rPr lang="en-GB" i="0" baseline="0" dirty="0" smtClean="0"/>
              <a:t>FTT </a:t>
            </a:r>
            <a:r>
              <a:rPr lang="en-GB" i="0" baseline="0" dirty="0" err="1" smtClean="0"/>
              <a:t>sigue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arquitectura</a:t>
            </a:r>
            <a:r>
              <a:rPr lang="en-GB" i="0" baseline="0" dirty="0" smtClean="0"/>
              <a:t> </a:t>
            </a:r>
            <a:r>
              <a:rPr lang="en-GB" i="1" baseline="0" dirty="0" smtClean="0"/>
              <a:t>maestro/multi-</a:t>
            </a:r>
            <a:r>
              <a:rPr lang="en-GB" i="1" baseline="0" dirty="0" err="1" smtClean="0"/>
              <a:t>esclavo</a:t>
            </a:r>
            <a:r>
              <a:rPr lang="en-GB" i="0" baseline="0" dirty="0" smtClean="0"/>
              <a:t>,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la que el maestro </a:t>
            </a:r>
            <a:r>
              <a:rPr lang="en-GB" i="0" baseline="0" dirty="0" err="1" smtClean="0"/>
              <a:t>gestiona</a:t>
            </a:r>
            <a:r>
              <a:rPr lang="en-GB" i="0" baseline="0" dirty="0" smtClean="0"/>
              <a:t> y </a:t>
            </a:r>
            <a:r>
              <a:rPr lang="en-GB" i="0" baseline="0" dirty="0" err="1" smtClean="0"/>
              <a:t>coordina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comunicación</a:t>
            </a:r>
            <a:r>
              <a:rPr lang="en-GB" i="0" baseline="0" dirty="0" smtClean="0"/>
              <a:t> entre </a:t>
            </a:r>
            <a:r>
              <a:rPr lang="en-GB" i="0" baseline="0" dirty="0" err="1" smtClean="0"/>
              <a:t>los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esclavos</a:t>
            </a:r>
            <a:r>
              <a:rPr lang="en-GB" i="0" baseline="0" dirty="0" smtClean="0"/>
              <a:t>.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Como ha </a:t>
            </a:r>
            <a:r>
              <a:rPr lang="en-GB" i="0" baseline="0" dirty="0" err="1" smtClean="0"/>
              <a:t>mencionado</a:t>
            </a:r>
            <a:r>
              <a:rPr lang="en-GB" i="0" baseline="0" dirty="0" smtClean="0"/>
              <a:t> Alberto,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FTT la </a:t>
            </a:r>
            <a:r>
              <a:rPr lang="en-GB" i="0" baseline="0" dirty="0" err="1" smtClean="0"/>
              <a:t>comunicación</a:t>
            </a:r>
            <a:r>
              <a:rPr lang="en-GB" i="0" baseline="0" dirty="0" smtClean="0"/>
              <a:t> se divide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ranuras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duración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fija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llamadas</a:t>
            </a:r>
            <a:r>
              <a:rPr lang="en-GB" i="0" baseline="0" dirty="0" smtClean="0"/>
              <a:t> EC.  </a:t>
            </a:r>
            <a:r>
              <a:rPr lang="en-GB" i="0" baseline="0" dirty="0" err="1" smtClean="0"/>
              <a:t>Cada</a:t>
            </a:r>
            <a:r>
              <a:rPr lang="en-GB" i="0" baseline="0" dirty="0" smtClean="0"/>
              <a:t> EC </a:t>
            </a:r>
            <a:r>
              <a:rPr lang="en-GB" i="0" baseline="0" dirty="0" err="1" smtClean="0"/>
              <a:t>está</a:t>
            </a:r>
            <a:r>
              <a:rPr lang="en-GB" i="0" baseline="0" dirty="0" smtClean="0"/>
              <a:t> a </a:t>
            </a:r>
            <a:r>
              <a:rPr lang="en-GB" i="0" baseline="0" dirty="0" err="1" smtClean="0"/>
              <a:t>su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vez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dividido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serie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ventanas</a:t>
            </a:r>
            <a:r>
              <a:rPr lang="en-GB" i="0" baseline="0" dirty="0" smtClean="0"/>
              <a:t>.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primer </a:t>
            </a:r>
            <a:r>
              <a:rPr lang="en-GB" i="0" baseline="0" dirty="0" err="1" smtClean="0"/>
              <a:t>lugar</a:t>
            </a:r>
            <a:r>
              <a:rPr lang="en-GB" i="0" baseline="0" dirty="0" smtClean="0"/>
              <a:t>, la </a:t>
            </a:r>
            <a:r>
              <a:rPr lang="en-GB" i="0" baseline="0" dirty="0" err="1" smtClean="0"/>
              <a:t>ventana</a:t>
            </a:r>
            <a:r>
              <a:rPr lang="en-GB" i="0" baseline="0" dirty="0" smtClean="0"/>
              <a:t> del TM </a:t>
            </a:r>
            <a:r>
              <a:rPr lang="en-GB" i="0" baseline="0" dirty="0" err="1" smtClean="0"/>
              <a:t>dedicada</a:t>
            </a:r>
            <a:r>
              <a:rPr lang="en-GB" i="0" baseline="0" dirty="0" smtClean="0"/>
              <a:t> al </a:t>
            </a:r>
            <a:r>
              <a:rPr lang="en-GB" i="0" baseline="0" dirty="0" err="1" smtClean="0"/>
              <a:t>envío</a:t>
            </a:r>
            <a:r>
              <a:rPr lang="en-GB" i="0" baseline="0" dirty="0" smtClean="0"/>
              <a:t> de un </a:t>
            </a:r>
            <a:r>
              <a:rPr lang="en-GB" i="0" baseline="0" dirty="0" err="1" smtClean="0"/>
              <a:t>mensaje</a:t>
            </a:r>
            <a:r>
              <a:rPr lang="en-GB" i="0" baseline="0" dirty="0" smtClean="0"/>
              <a:t> especial que </a:t>
            </a:r>
            <a:r>
              <a:rPr lang="en-GB" i="0" baseline="0" dirty="0" err="1" smtClean="0"/>
              <a:t>contiene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información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los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mensajes</a:t>
            </a:r>
            <a:r>
              <a:rPr lang="en-GB" i="0" baseline="0" dirty="0" smtClean="0"/>
              <a:t> que se </a:t>
            </a:r>
            <a:r>
              <a:rPr lang="en-GB" i="0" baseline="0" dirty="0" err="1" smtClean="0"/>
              <a:t>deben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enviar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durante</a:t>
            </a:r>
            <a:r>
              <a:rPr lang="en-GB" i="0" baseline="0" dirty="0" smtClean="0"/>
              <a:t> ese EC. La </a:t>
            </a:r>
            <a:r>
              <a:rPr lang="en-GB" i="0" baseline="0" dirty="0" err="1" smtClean="0"/>
              <a:t>ventana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síncrona</a:t>
            </a:r>
            <a:r>
              <a:rPr lang="en-GB" i="0" baseline="0" dirty="0" smtClean="0"/>
              <a:t>, </a:t>
            </a:r>
            <a:r>
              <a:rPr lang="en-GB" i="0" baseline="0" dirty="0" err="1" smtClean="0"/>
              <a:t>durante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cual</a:t>
            </a:r>
            <a:r>
              <a:rPr lang="en-GB" i="0" baseline="0" dirty="0" smtClean="0"/>
              <a:t> se </a:t>
            </a:r>
            <a:r>
              <a:rPr lang="en-GB" i="0" baseline="0" dirty="0" err="1" smtClean="0"/>
              <a:t>envían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los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mensajes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tiempo</a:t>
            </a:r>
            <a:r>
              <a:rPr lang="en-GB" i="0" baseline="0" dirty="0" smtClean="0"/>
              <a:t> real </a:t>
            </a:r>
            <a:r>
              <a:rPr lang="en-GB" i="0" baseline="0" dirty="0" err="1" smtClean="0"/>
              <a:t>estricto</a:t>
            </a:r>
            <a:r>
              <a:rPr lang="en-GB" i="0" baseline="0" dirty="0" smtClean="0"/>
              <a:t> y la </a:t>
            </a:r>
            <a:r>
              <a:rPr lang="en-GB" i="0" baseline="0" dirty="0" err="1" smtClean="0"/>
              <a:t>ventana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asíncrona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donde</a:t>
            </a:r>
            <a:r>
              <a:rPr lang="en-GB" i="0" baseline="0" dirty="0" smtClean="0"/>
              <a:t> se </a:t>
            </a:r>
            <a:r>
              <a:rPr lang="en-GB" i="0" baseline="0" dirty="0" err="1" smtClean="0"/>
              <a:t>envían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los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mensajes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tiempo</a:t>
            </a:r>
            <a:r>
              <a:rPr lang="en-GB" i="0" baseline="0" dirty="0" smtClean="0"/>
              <a:t> real </a:t>
            </a:r>
            <a:r>
              <a:rPr lang="en-GB" i="0" baseline="0" dirty="0" err="1" smtClean="0"/>
              <a:t>débil</a:t>
            </a:r>
            <a:r>
              <a:rPr lang="en-GB" i="0" baseline="0" dirty="0" smtClean="0"/>
              <a:t> y, </a:t>
            </a:r>
            <a:r>
              <a:rPr lang="en-GB" i="0" baseline="0" dirty="0" err="1" smtClean="0"/>
              <a:t>si</a:t>
            </a:r>
            <a:r>
              <a:rPr lang="en-GB" i="0" baseline="0" dirty="0" smtClean="0"/>
              <a:t> hay </a:t>
            </a:r>
            <a:r>
              <a:rPr lang="en-GB" i="0" baseline="0" dirty="0" err="1" smtClean="0"/>
              <a:t>tiempo</a:t>
            </a:r>
            <a:r>
              <a:rPr lang="en-GB" i="0" baseline="0" dirty="0" smtClean="0"/>
              <a:t>, el resto de </a:t>
            </a:r>
            <a:r>
              <a:rPr lang="en-GB" i="0" baseline="0" dirty="0" err="1" smtClean="0"/>
              <a:t>mensajes</a:t>
            </a:r>
            <a:r>
              <a:rPr lang="en-GB" i="0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8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comunicaciones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FTT se </a:t>
            </a:r>
            <a:r>
              <a:rPr lang="en-GB" dirty="0" err="1" smtClean="0"/>
              <a:t>realizan</a:t>
            </a:r>
            <a:r>
              <a:rPr lang="en-GB" dirty="0" smtClean="0"/>
              <a:t> a </a:t>
            </a:r>
            <a:r>
              <a:rPr lang="en-GB" dirty="0" err="1" smtClean="0"/>
              <a:t>través</a:t>
            </a:r>
            <a:r>
              <a:rPr lang="en-GB" dirty="0" smtClean="0"/>
              <a:t> de Streams. Un stream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virtual.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decir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físico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crea</a:t>
            </a:r>
            <a:r>
              <a:rPr lang="en-GB" baseline="0" dirty="0" smtClean="0"/>
              <a:t> un, o </a:t>
            </a:r>
            <a:r>
              <a:rPr lang="en-GB" baseline="0" dirty="0" err="1" smtClean="0"/>
              <a:t>varios</a:t>
            </a:r>
            <a:r>
              <a:rPr lang="en-GB" baseline="0" dirty="0" smtClean="0"/>
              <a:t>, canal con </a:t>
            </a:r>
            <a:r>
              <a:rPr lang="en-GB" baseline="0" dirty="0" err="1" smtClean="0"/>
              <a:t>unas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características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determinadas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enviarán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ejemplo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queremos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transmitir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periódico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nuestro</a:t>
            </a:r>
            <a:r>
              <a:rPr lang="en-GB" baseline="0" dirty="0" smtClean="0"/>
              <a:t> canal virtual, o stream, solo </a:t>
            </a:r>
            <a:r>
              <a:rPr lang="en-GB" baseline="0" dirty="0" err="1" smtClean="0"/>
              <a:t>permitirá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envío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correspondan</a:t>
            </a:r>
            <a:r>
              <a:rPr lang="en-GB" baseline="0" dirty="0" smtClean="0"/>
              <a:t> con el period </a:t>
            </a:r>
            <a:r>
              <a:rPr lang="en-GB" baseline="0" dirty="0" err="1" smtClean="0"/>
              <a:t>establecido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Además</a:t>
            </a:r>
            <a:r>
              <a:rPr lang="en-GB" baseline="0" dirty="0" smtClean="0"/>
              <a:t> del period hay </a:t>
            </a:r>
            <a:r>
              <a:rPr lang="en-GB" baseline="0" dirty="0" err="1" smtClean="0"/>
              <a:t>otros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atributos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un stream,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el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comunicaciones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FTT se </a:t>
            </a:r>
            <a:r>
              <a:rPr lang="en-GB" dirty="0" err="1" smtClean="0"/>
              <a:t>realizan</a:t>
            </a:r>
            <a:r>
              <a:rPr lang="en-GB" dirty="0" smtClean="0"/>
              <a:t> a </a:t>
            </a:r>
            <a:r>
              <a:rPr lang="en-GB" dirty="0" err="1" smtClean="0"/>
              <a:t>través</a:t>
            </a:r>
            <a:r>
              <a:rPr lang="en-GB" dirty="0" smtClean="0"/>
              <a:t> de Streams. Un stream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virtual.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decir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físico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crea</a:t>
            </a:r>
            <a:r>
              <a:rPr lang="en-GB" baseline="0" dirty="0" smtClean="0"/>
              <a:t> un, o </a:t>
            </a:r>
            <a:r>
              <a:rPr lang="en-GB" baseline="0" dirty="0" err="1" smtClean="0"/>
              <a:t>varios</a:t>
            </a:r>
            <a:r>
              <a:rPr lang="en-GB" baseline="0" dirty="0" smtClean="0"/>
              <a:t>, canal con </a:t>
            </a:r>
            <a:r>
              <a:rPr lang="en-GB" baseline="0" dirty="0" err="1" smtClean="0"/>
              <a:t>unas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características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determinadas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enviarán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ejemplo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queremos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transmitir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periódico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nuestro</a:t>
            </a:r>
            <a:r>
              <a:rPr lang="en-GB" baseline="0" dirty="0" smtClean="0"/>
              <a:t> canal virtual, o stream, solo </a:t>
            </a:r>
            <a:r>
              <a:rPr lang="en-GB" baseline="0" dirty="0" err="1" smtClean="0"/>
              <a:t>permitirá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envío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correspondan</a:t>
            </a:r>
            <a:r>
              <a:rPr lang="en-GB" baseline="0" dirty="0" smtClean="0"/>
              <a:t> con el period </a:t>
            </a:r>
            <a:r>
              <a:rPr lang="en-GB" baseline="0" dirty="0" err="1" smtClean="0"/>
              <a:t>establecido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Además</a:t>
            </a:r>
            <a:r>
              <a:rPr lang="en-GB" baseline="0" dirty="0" smtClean="0"/>
              <a:t> del period hay </a:t>
            </a:r>
            <a:r>
              <a:rPr lang="en-GB" baseline="0" dirty="0" err="1" smtClean="0"/>
              <a:t>otros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atributos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un stream,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el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5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comunicaciones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FTT se </a:t>
            </a:r>
            <a:r>
              <a:rPr lang="en-GB" dirty="0" err="1" smtClean="0"/>
              <a:t>realizan</a:t>
            </a:r>
            <a:r>
              <a:rPr lang="en-GB" dirty="0" smtClean="0"/>
              <a:t> a </a:t>
            </a:r>
            <a:r>
              <a:rPr lang="en-GB" dirty="0" err="1" smtClean="0"/>
              <a:t>través</a:t>
            </a:r>
            <a:r>
              <a:rPr lang="en-GB" dirty="0" smtClean="0"/>
              <a:t> de Streams. Un stream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virtual.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decir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un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físico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crea</a:t>
            </a:r>
            <a:r>
              <a:rPr lang="en-GB" baseline="0" dirty="0" smtClean="0"/>
              <a:t> un, o </a:t>
            </a:r>
            <a:r>
              <a:rPr lang="en-GB" baseline="0" dirty="0" err="1" smtClean="0"/>
              <a:t>varios</a:t>
            </a:r>
            <a:r>
              <a:rPr lang="en-GB" baseline="0" dirty="0" smtClean="0"/>
              <a:t>, canal con </a:t>
            </a:r>
            <a:r>
              <a:rPr lang="en-GB" baseline="0" dirty="0" err="1" smtClean="0"/>
              <a:t>unas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características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determinadas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cómo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enviarán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ejemplo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queremos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transmitir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periódico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nuestro</a:t>
            </a:r>
            <a:r>
              <a:rPr lang="en-GB" baseline="0" dirty="0" smtClean="0"/>
              <a:t> canal virtual, o stream, solo </a:t>
            </a:r>
            <a:r>
              <a:rPr lang="en-GB" baseline="0" dirty="0" err="1" smtClean="0"/>
              <a:t>permitirá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envío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correspondan</a:t>
            </a:r>
            <a:r>
              <a:rPr lang="en-GB" baseline="0" dirty="0" smtClean="0"/>
              <a:t> con el period </a:t>
            </a:r>
            <a:r>
              <a:rPr lang="en-GB" baseline="0" dirty="0" err="1" smtClean="0"/>
              <a:t>establecido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Además</a:t>
            </a:r>
            <a:r>
              <a:rPr lang="en-GB" baseline="0" dirty="0" smtClean="0"/>
              <a:t> del period hay </a:t>
            </a:r>
            <a:r>
              <a:rPr lang="en-GB" baseline="0" dirty="0" err="1" smtClean="0"/>
              <a:t>otros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atributos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un stream,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el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1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Actualmente</a:t>
            </a:r>
            <a:r>
              <a:rPr lang="en-GB" dirty="0" smtClean="0"/>
              <a:t> </a:t>
            </a:r>
            <a:r>
              <a:rPr lang="en-GB" dirty="0" err="1" smtClean="0"/>
              <a:t>existen</a:t>
            </a:r>
            <a:r>
              <a:rPr lang="en-GB" dirty="0" smtClean="0"/>
              <a:t> dos versions </a:t>
            </a:r>
            <a:r>
              <a:rPr lang="en-GB" dirty="0" err="1" smtClean="0"/>
              <a:t>distintas</a:t>
            </a:r>
            <a:r>
              <a:rPr lang="en-GB" dirty="0" smtClean="0"/>
              <a:t> de FTT. </a:t>
            </a:r>
          </a:p>
          <a:p>
            <a:endParaRPr lang="en-GB" dirty="0" smtClean="0"/>
          </a:p>
          <a:p>
            <a:r>
              <a:rPr lang="en-GB" dirty="0" smtClean="0"/>
              <a:t>FTT-SE que 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caracteriza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tener</a:t>
            </a:r>
            <a:r>
              <a:rPr lang="en-GB" baseline="0" dirty="0" smtClean="0"/>
              <a:t> el master y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conectados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través</a:t>
            </a:r>
            <a:r>
              <a:rPr lang="en-GB" baseline="0" dirty="0" smtClean="0"/>
              <a:t> de un switch commercial (COTS </a:t>
            </a:r>
            <a:r>
              <a:rPr lang="en-GB" baseline="0" dirty="0" err="1" smtClean="0"/>
              <a:t>significa</a:t>
            </a:r>
            <a:r>
              <a:rPr lang="en-GB" baseline="0" dirty="0" smtClean="0"/>
              <a:t> </a:t>
            </a:r>
            <a:r>
              <a:rPr lang="en-GB" i="1" baseline="0" dirty="0" smtClean="0"/>
              <a:t>Commercial Off The Shelf</a:t>
            </a:r>
            <a:r>
              <a:rPr lang="en-GB" i="0" baseline="0" dirty="0" smtClean="0"/>
              <a:t>).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Y </a:t>
            </a:r>
            <a:r>
              <a:rPr lang="en-GB" i="0" baseline="0" dirty="0" err="1" smtClean="0"/>
              <a:t>HaRTES</a:t>
            </a:r>
            <a:r>
              <a:rPr lang="en-GB" i="0" baseline="0" dirty="0" smtClean="0"/>
              <a:t>, que se </a:t>
            </a:r>
            <a:r>
              <a:rPr lang="en-GB" i="0" baseline="0" dirty="0" err="1" smtClean="0"/>
              <a:t>caracteriza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por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tener</a:t>
            </a:r>
            <a:r>
              <a:rPr lang="en-GB" i="0" baseline="0" dirty="0" smtClean="0"/>
              <a:t> un switch </a:t>
            </a:r>
            <a:r>
              <a:rPr lang="en-GB" i="0" baseline="0" dirty="0" err="1" smtClean="0"/>
              <a:t>modificado</a:t>
            </a:r>
            <a:r>
              <a:rPr lang="en-GB" i="0" baseline="0" dirty="0" smtClean="0"/>
              <a:t> que </a:t>
            </a:r>
            <a:r>
              <a:rPr lang="en-GB" i="0" baseline="0" dirty="0" err="1" smtClean="0"/>
              <a:t>contiene</a:t>
            </a:r>
            <a:r>
              <a:rPr lang="en-GB" i="0" baseline="0" dirty="0" smtClean="0"/>
              <a:t> el master </a:t>
            </a:r>
            <a:r>
              <a:rPr lang="en-GB" i="0" baseline="0" dirty="0" err="1" smtClean="0"/>
              <a:t>incrustado</a:t>
            </a:r>
            <a:r>
              <a:rPr lang="en-GB" i="0" baseline="0" dirty="0" smtClean="0"/>
              <a:t>.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A </a:t>
            </a:r>
            <a:r>
              <a:rPr lang="en-GB" i="0" baseline="0" dirty="0" err="1" smtClean="0"/>
              <a:t>continuación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pasaré</a:t>
            </a:r>
            <a:r>
              <a:rPr lang="en-GB" i="0" baseline="0" dirty="0" smtClean="0"/>
              <a:t> a </a:t>
            </a:r>
            <a:r>
              <a:rPr lang="en-GB" i="0" baseline="0" dirty="0" err="1" smtClean="0"/>
              <a:t>explicar</a:t>
            </a:r>
            <a:r>
              <a:rPr lang="en-GB" i="0" baseline="0" dirty="0" smtClean="0"/>
              <a:t> el </a:t>
            </a:r>
            <a:r>
              <a:rPr lang="en-GB" i="0" baseline="0" dirty="0" err="1" smtClean="0"/>
              <a:t>mecanismo</a:t>
            </a:r>
            <a:r>
              <a:rPr lang="en-GB" i="0" baseline="0" dirty="0" smtClean="0"/>
              <a:t> de control de admission </a:t>
            </a:r>
            <a:r>
              <a:rPr lang="en-GB" i="0" baseline="0" dirty="0" err="1" smtClean="0"/>
              <a:t>implementado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cada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una</a:t>
            </a:r>
            <a:r>
              <a:rPr lang="en-GB" i="0" baseline="0" dirty="0" smtClean="0"/>
              <a:t> de las </a:t>
            </a:r>
            <a:r>
              <a:rPr lang="en-GB" i="0" baseline="0" dirty="0" err="1" smtClean="0"/>
              <a:t>especificaciones</a:t>
            </a:r>
            <a:r>
              <a:rPr lang="en-GB" i="0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3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continuación</a:t>
            </a:r>
            <a:r>
              <a:rPr lang="en-GB" dirty="0" smtClean="0"/>
              <a:t> </a:t>
            </a:r>
            <a:r>
              <a:rPr lang="en-GB" dirty="0" err="1" smtClean="0"/>
              <a:t>explicaré</a:t>
            </a:r>
            <a:r>
              <a:rPr lang="en-GB" dirty="0" smtClean="0"/>
              <a:t> 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mecanismo</a:t>
            </a:r>
            <a:r>
              <a:rPr lang="en-GB" baseline="0" dirty="0" smtClean="0"/>
              <a:t> de CA para la </a:t>
            </a:r>
            <a:r>
              <a:rPr lang="en-GB" baseline="0" dirty="0" err="1" smtClean="0"/>
              <a:t>implementación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23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ya</a:t>
            </a:r>
            <a:r>
              <a:rPr lang="en-GB" dirty="0" smtClean="0"/>
              <a:t> </a:t>
            </a:r>
            <a:r>
              <a:rPr lang="en-GB" dirty="0" err="1" smtClean="0"/>
              <a:t>hemos</a:t>
            </a:r>
            <a:r>
              <a:rPr lang="en-GB" dirty="0" smtClean="0"/>
              <a:t> </a:t>
            </a:r>
            <a:r>
              <a:rPr lang="en-GB" dirty="0" err="1" smtClean="0"/>
              <a:t>dicho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HaRTES</a:t>
            </a:r>
            <a:r>
              <a:rPr lang="en-GB" dirty="0" smtClean="0"/>
              <a:t> el maestro se </a:t>
            </a:r>
            <a:r>
              <a:rPr lang="en-GB" dirty="0" err="1" smtClean="0"/>
              <a:t>encuentra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incrustado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switch. </a:t>
            </a:r>
            <a:r>
              <a:rPr lang="en-GB" baseline="0" dirty="0" err="1" smtClean="0"/>
              <a:t>Esto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permite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llega</a:t>
            </a:r>
            <a:r>
              <a:rPr lang="en-GB" baseline="0" dirty="0" smtClean="0"/>
              <a:t> el switch y </a:t>
            </a:r>
            <a:r>
              <a:rPr lang="en-GB" baseline="0" dirty="0" err="1" smtClean="0"/>
              <a:t>colocarlo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correspondiente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El control de admission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FTT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iniciado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quiere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cambio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red.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ejemplo</a:t>
            </a:r>
            <a:r>
              <a:rPr lang="en-GB" baseline="0" dirty="0" smtClean="0"/>
              <a:t>, un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que lee un </a:t>
            </a:r>
            <a:r>
              <a:rPr lang="en-GB" baseline="0" dirty="0" err="1" smtClean="0"/>
              <a:t>valor</a:t>
            </a:r>
            <a:r>
              <a:rPr lang="en-GB" baseline="0" dirty="0" smtClean="0"/>
              <a:t> de un sensor con un period </a:t>
            </a:r>
            <a:r>
              <a:rPr lang="en-GB" baseline="0" dirty="0" err="1" smtClean="0"/>
              <a:t>determinado</a:t>
            </a:r>
            <a:r>
              <a:rPr lang="en-GB" baseline="0" dirty="0" smtClean="0"/>
              <a:t> y,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cambios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entorno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quiere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empezar</a:t>
            </a:r>
            <a:r>
              <a:rPr lang="en-GB" baseline="0" dirty="0" smtClean="0"/>
              <a:t> a leer y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ese </a:t>
            </a:r>
            <a:r>
              <a:rPr lang="en-GB" baseline="0" dirty="0" err="1" smtClean="0"/>
              <a:t>valor</a:t>
            </a:r>
            <a:r>
              <a:rPr lang="en-GB" baseline="0" dirty="0" smtClean="0"/>
              <a:t> con mayor </a:t>
            </a:r>
            <a:r>
              <a:rPr lang="en-GB" baseline="0" dirty="0" err="1" smtClean="0"/>
              <a:t>frecuencia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pedir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permiso</a:t>
            </a:r>
            <a:r>
              <a:rPr lang="en-GB" baseline="0" dirty="0" smtClean="0"/>
              <a:t> al maestro para </a:t>
            </a:r>
            <a:r>
              <a:rPr lang="en-GB" baseline="0" dirty="0" err="1" smtClean="0"/>
              <a:t>cambiar</a:t>
            </a:r>
            <a:r>
              <a:rPr lang="en-GB" baseline="0" dirty="0" smtClean="0"/>
              <a:t> el period de transmission del stream y </a:t>
            </a:r>
            <a:r>
              <a:rPr lang="en-GB" baseline="0" dirty="0" err="1" smtClean="0"/>
              <a:t>así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con la </a:t>
            </a:r>
            <a:r>
              <a:rPr lang="en-GB" baseline="0" dirty="0" err="1" smtClean="0"/>
              <a:t>frecuencia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deseada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El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para solicitor la </a:t>
            </a:r>
            <a:r>
              <a:rPr lang="en-GB" baseline="0" dirty="0" err="1" smtClean="0"/>
              <a:t>modificación</a:t>
            </a:r>
            <a:r>
              <a:rPr lang="en-GB" baseline="0" dirty="0" smtClean="0"/>
              <a:t> se llama slave request y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42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Así</a:t>
            </a:r>
            <a:r>
              <a:rPr lang="en-GB" dirty="0" smtClean="0"/>
              <a:t>, el </a:t>
            </a:r>
            <a:r>
              <a:rPr lang="en-GB" dirty="0" err="1" smtClean="0"/>
              <a:t>esclavo</a:t>
            </a:r>
            <a:r>
              <a:rPr lang="en-GB" dirty="0" smtClean="0"/>
              <a:t> que </a:t>
            </a:r>
            <a:r>
              <a:rPr lang="en-GB" dirty="0" err="1" smtClean="0"/>
              <a:t>quiere</a:t>
            </a:r>
            <a:r>
              <a:rPr lang="en-GB" dirty="0" smtClean="0"/>
              <a:t> </a:t>
            </a:r>
            <a:r>
              <a:rPr lang="en-GB" dirty="0" err="1" smtClean="0"/>
              <a:t>realizar</a:t>
            </a:r>
            <a:r>
              <a:rPr lang="en-GB" dirty="0" smtClean="0"/>
              <a:t> el </a:t>
            </a:r>
            <a:r>
              <a:rPr lang="en-GB" dirty="0" err="1" smtClean="0"/>
              <a:t>camio</a:t>
            </a:r>
            <a:r>
              <a:rPr lang="en-GB" dirty="0" smtClean="0"/>
              <a:t> </a:t>
            </a:r>
            <a:r>
              <a:rPr lang="en-GB" dirty="0" err="1" smtClean="0"/>
              <a:t>envía</a:t>
            </a:r>
            <a:r>
              <a:rPr lang="en-GB" dirty="0" smtClean="0"/>
              <a:t> el slave request al </a:t>
            </a:r>
            <a:r>
              <a:rPr lang="en-GB" dirty="0" err="1" smtClean="0"/>
              <a:t>maesto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26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maestro la </a:t>
            </a:r>
            <a:r>
              <a:rPr lang="en-GB" dirty="0" err="1" smtClean="0"/>
              <a:t>procesará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durante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asíincrona</a:t>
            </a:r>
            <a:r>
              <a:rPr lang="en-GB" baseline="0" dirty="0" smtClean="0"/>
              <a:t> del EC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Creciente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Ethernet,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protocol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comunicaciones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el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DES.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Empotrados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computacionales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diseñados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ejercer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element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llamado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planta,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que se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encuentran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incrustados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Para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ejercer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elestado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travésde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sensors y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acciones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modificarla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actuadores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Sistema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Empotrado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Distribuido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seriede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ejecutan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tareas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control y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comunicacioens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intercambiar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ifnormación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encontrar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industrials 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automatización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general, o el control de las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acciones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vehículo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aviones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Determinará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hay </a:t>
            </a:r>
            <a:r>
              <a:rPr lang="en-GB" dirty="0" err="1" smtClean="0"/>
              <a:t>suficientes</a:t>
            </a:r>
            <a:r>
              <a:rPr lang="en-GB" dirty="0" smtClean="0"/>
              <a:t>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red, y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hay </a:t>
            </a:r>
            <a:r>
              <a:rPr lang="en-GB" dirty="0" err="1" smtClean="0"/>
              <a:t>creará</a:t>
            </a:r>
            <a:r>
              <a:rPr lang="en-GB" dirty="0" smtClean="0"/>
              <a:t> y </a:t>
            </a:r>
            <a:r>
              <a:rPr lang="en-GB" dirty="0" err="1" smtClean="0"/>
              <a:t>enviará</a:t>
            </a:r>
            <a:r>
              <a:rPr lang="en-GB" dirty="0" smtClean="0"/>
              <a:t> un </a:t>
            </a:r>
            <a:r>
              <a:rPr lang="en-GB" dirty="0" err="1" smtClean="0"/>
              <a:t>mensajes</a:t>
            </a:r>
            <a:r>
              <a:rPr lang="en-GB" dirty="0" smtClean="0"/>
              <a:t> </a:t>
            </a:r>
            <a:r>
              <a:rPr lang="en-GB" dirty="0" err="1" smtClean="0"/>
              <a:t>llamao</a:t>
            </a:r>
            <a:r>
              <a:rPr lang="en-GB" dirty="0" smtClean="0"/>
              <a:t> master command con la </a:t>
            </a:r>
            <a:r>
              <a:rPr lang="en-GB" dirty="0" err="1" smtClean="0"/>
              <a:t>información</a:t>
            </a:r>
            <a:r>
              <a:rPr lang="en-GB" dirty="0" smtClean="0"/>
              <a:t> del Nuevo stream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53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 </a:t>
            </a:r>
            <a:r>
              <a:rPr lang="en-GB" dirty="0" err="1" smtClean="0"/>
              <a:t>recibirán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nodos</a:t>
            </a:r>
            <a:r>
              <a:rPr lang="en-GB" dirty="0" smtClean="0"/>
              <a:t> y </a:t>
            </a:r>
            <a:r>
              <a:rPr lang="en-GB" dirty="0" err="1" smtClean="0"/>
              <a:t>utilizarán</a:t>
            </a:r>
            <a:r>
              <a:rPr lang="en-GB" dirty="0" smtClean="0"/>
              <a:t> para </a:t>
            </a:r>
            <a:r>
              <a:rPr lang="en-GB" dirty="0" err="1" smtClean="0"/>
              <a:t>actualizar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información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8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dirty="0" smtClean="0"/>
              <a:t> </a:t>
            </a:r>
            <a:r>
              <a:rPr lang="en-GB" dirty="0" err="1" smtClean="0"/>
              <a:t>explicado</a:t>
            </a:r>
            <a:r>
              <a:rPr lang="en-GB" dirty="0" smtClean="0"/>
              <a:t> el CA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HaRTES</a:t>
            </a:r>
            <a:r>
              <a:rPr lang="en-GB" dirty="0" smtClean="0"/>
              <a:t>, </a:t>
            </a:r>
            <a:r>
              <a:rPr lang="en-GB" dirty="0" err="1" smtClean="0"/>
              <a:t>pasaré</a:t>
            </a:r>
            <a:r>
              <a:rPr lang="en-GB" dirty="0" smtClean="0"/>
              <a:t> a describer el </a:t>
            </a:r>
            <a:r>
              <a:rPr lang="en-GB" dirty="0" err="1" smtClean="0"/>
              <a:t>mecanismo</a:t>
            </a:r>
            <a:r>
              <a:rPr lang="en-GB" dirty="0" smtClean="0"/>
              <a:t> de 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implementado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FTT-SE.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6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En</a:t>
            </a:r>
            <a:r>
              <a:rPr lang="en-GB" baseline="0" dirty="0" smtClean="0"/>
              <a:t> FTT-SE el maestro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fuera</a:t>
            </a:r>
            <a:r>
              <a:rPr lang="en-GB" baseline="0" dirty="0" smtClean="0"/>
              <a:t> del switch, lo que </a:t>
            </a:r>
            <a:r>
              <a:rPr lang="en-GB" baseline="0" dirty="0" err="1" smtClean="0"/>
              <a:t>hace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tenga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vision global de las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y no </a:t>
            </a:r>
            <a:r>
              <a:rPr lang="en-GB" baseline="0" dirty="0" err="1" smtClean="0"/>
              <a:t>pueda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colocar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del EC </a:t>
            </a:r>
            <a:r>
              <a:rPr lang="en-GB" baseline="0" dirty="0" err="1" smtClean="0"/>
              <a:t>apropiada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Para </a:t>
            </a:r>
            <a:r>
              <a:rPr lang="en-GB" baseline="0" dirty="0" err="1" smtClean="0"/>
              <a:t>evitar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son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del CA, </a:t>
            </a:r>
            <a:r>
              <a:rPr lang="en-GB" baseline="0" dirty="0" err="1" smtClean="0"/>
              <a:t>interfieran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síncronos</a:t>
            </a:r>
            <a:r>
              <a:rPr lang="en-GB" baseline="0" dirty="0" smtClean="0"/>
              <a:t> de mayor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 hay que </a:t>
            </a:r>
            <a:r>
              <a:rPr lang="en-GB" baseline="0" dirty="0" err="1" smtClean="0"/>
              <a:t>implementar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mecanismos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adicionales</a:t>
            </a:r>
            <a:r>
              <a:rPr lang="en-GB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16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En</a:t>
            </a:r>
            <a:r>
              <a:rPr lang="en-GB" baseline="0" dirty="0" smtClean="0"/>
              <a:t> FTT-SE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mecanismo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consiste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señalización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indicándole</a:t>
            </a:r>
            <a:r>
              <a:rPr lang="en-GB" baseline="0" dirty="0" smtClean="0"/>
              <a:t> al maestro la </a:t>
            </a:r>
            <a:r>
              <a:rPr lang="en-GB" baseline="0" dirty="0" err="1" smtClean="0"/>
              <a:t>necesidad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el slave request.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68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maestro </a:t>
            </a:r>
            <a:r>
              <a:rPr lang="en-GB" dirty="0" err="1" smtClean="0"/>
              <a:t>utiliza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mensaje</a:t>
            </a:r>
            <a:r>
              <a:rPr lang="en-GB" dirty="0" smtClean="0"/>
              <a:t> </a:t>
            </a:r>
            <a:r>
              <a:rPr lang="en-GB" baseline="0" dirty="0" smtClean="0"/>
              <a:t>para decider </a:t>
            </a:r>
            <a:r>
              <a:rPr lang="en-GB" baseline="0" dirty="0" err="1" smtClean="0"/>
              <a:t>cuándo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22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dirty="0" smtClean="0"/>
              <a:t> el maestro ha </a:t>
            </a:r>
            <a:r>
              <a:rPr lang="en-GB" dirty="0" err="1" smtClean="0"/>
              <a:t>decidido</a:t>
            </a:r>
            <a:r>
              <a:rPr lang="en-GB" dirty="0" smtClean="0"/>
              <a:t> </a:t>
            </a:r>
            <a:r>
              <a:rPr lang="en-GB" dirty="0" err="1" smtClean="0"/>
              <a:t>cuándo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hacerse</a:t>
            </a:r>
            <a:r>
              <a:rPr lang="en-GB" dirty="0" smtClean="0"/>
              <a:t> la transmission, </a:t>
            </a:r>
            <a:r>
              <a:rPr lang="en-GB" dirty="0" err="1" smtClean="0"/>
              <a:t>notificará</a:t>
            </a:r>
            <a:r>
              <a:rPr lang="en-GB" dirty="0" smtClean="0"/>
              <a:t> al </a:t>
            </a:r>
            <a:r>
              <a:rPr lang="en-GB" dirty="0" err="1" smtClean="0"/>
              <a:t>esclavo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EC </a:t>
            </a:r>
            <a:r>
              <a:rPr lang="en-GB" dirty="0" err="1" smtClean="0"/>
              <a:t>elegido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el maestro a </a:t>
            </a:r>
            <a:r>
              <a:rPr lang="en-GB" baseline="0" dirty="0" err="1" smtClean="0"/>
              <a:t>través</a:t>
            </a:r>
            <a:r>
              <a:rPr lang="en-GB" baseline="0" dirty="0" smtClean="0"/>
              <a:t> del TM,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33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 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EC.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5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dirty="0" smtClean="0"/>
              <a:t> el </a:t>
            </a:r>
            <a:r>
              <a:rPr lang="en-GB" dirty="0" err="1" smtClean="0"/>
              <a:t>esclavo</a:t>
            </a:r>
            <a:r>
              <a:rPr lang="en-GB" dirty="0" smtClean="0"/>
              <a:t> ha </a:t>
            </a:r>
            <a:r>
              <a:rPr lang="en-GB" dirty="0" err="1" smtClean="0"/>
              <a:t>recibido</a:t>
            </a:r>
            <a:r>
              <a:rPr lang="en-GB" dirty="0" smtClean="0"/>
              <a:t> </a:t>
            </a:r>
            <a:r>
              <a:rPr lang="en-GB" dirty="0" err="1" smtClean="0"/>
              <a:t>permiso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, al maestro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88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 </a:t>
            </a:r>
            <a:r>
              <a:rPr lang="en-GB" dirty="0" err="1" smtClean="0"/>
              <a:t>procesará</a:t>
            </a:r>
            <a:r>
              <a:rPr lang="en-GB" baseline="0" dirty="0" smtClean="0"/>
              <a:t> </a:t>
            </a:r>
            <a:r>
              <a:rPr lang="en-GB" dirty="0" smtClean="0"/>
              <a:t>y </a:t>
            </a:r>
            <a:r>
              <a:rPr lang="en-GB" dirty="0" err="1" smtClean="0"/>
              <a:t>comprobará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hay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suficientes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red para </a:t>
            </a:r>
            <a:r>
              <a:rPr lang="en-GB" dirty="0" err="1" smtClean="0"/>
              <a:t>realizar</a:t>
            </a:r>
            <a:r>
              <a:rPr lang="en-GB" dirty="0" smtClean="0"/>
              <a:t> la </a:t>
            </a:r>
            <a:r>
              <a:rPr lang="en-GB" dirty="0" err="1" smtClean="0"/>
              <a:t>modificación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3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 smtClean="0"/>
              <a:t>Además</a:t>
            </a:r>
            <a:r>
              <a:rPr lang="en-GB" noProof="0" dirty="0" smtClean="0"/>
              <a:t>, </a:t>
            </a:r>
            <a:r>
              <a:rPr lang="en-GB" noProof="0" dirty="0" err="1" smtClean="0"/>
              <a:t>en</a:t>
            </a:r>
            <a:r>
              <a:rPr lang="en-GB" noProof="0" dirty="0" smtClean="0"/>
              <a:t> </a:t>
            </a:r>
            <a:r>
              <a:rPr lang="en-GB" noProof="0" dirty="0" err="1" smtClean="0"/>
              <a:t>los</a:t>
            </a:r>
            <a:r>
              <a:rPr lang="en-GB" noProof="0" dirty="0" smtClean="0"/>
              <a:t> </a:t>
            </a:r>
            <a:r>
              <a:rPr lang="en-GB" noProof="0" dirty="0" err="1" smtClean="0"/>
              <a:t>últimos</a:t>
            </a:r>
            <a:r>
              <a:rPr lang="en-GB" noProof="0" dirty="0" smtClean="0"/>
              <a:t> </a:t>
            </a:r>
            <a:r>
              <a:rPr lang="en-GB" noProof="0" dirty="0" err="1" smtClean="0"/>
              <a:t>años</a:t>
            </a:r>
            <a:r>
              <a:rPr lang="en-GB" noProof="0" dirty="0" smtClean="0"/>
              <a:t> la </a:t>
            </a:r>
            <a:r>
              <a:rPr lang="en-GB" noProof="0" dirty="0" err="1" smtClean="0"/>
              <a:t>industria</a:t>
            </a:r>
            <a:r>
              <a:rPr lang="en-GB" noProof="0" dirty="0" smtClean="0"/>
              <a:t> ha </a:t>
            </a:r>
            <a:r>
              <a:rPr lang="en-GB" noProof="0" dirty="0" err="1" smtClean="0"/>
              <a:t>mostrado</a:t>
            </a:r>
            <a:r>
              <a:rPr lang="en-GB" noProof="0" dirty="0" smtClean="0"/>
              <a:t> un </a:t>
            </a:r>
            <a:r>
              <a:rPr lang="en-GB" noProof="0" dirty="0" err="1" smtClean="0"/>
              <a:t>interés</a:t>
            </a:r>
            <a:r>
              <a:rPr lang="en-GB" noProof="0" dirty="0" smtClean="0"/>
              <a:t> </a:t>
            </a:r>
            <a:r>
              <a:rPr lang="en-GB" noProof="0" dirty="0" err="1" smtClean="0"/>
              <a:t>cada</a:t>
            </a:r>
            <a:r>
              <a:rPr lang="en-GB" noProof="0" dirty="0" smtClean="0"/>
              <a:t> </a:t>
            </a:r>
            <a:r>
              <a:rPr lang="en-GB" noProof="0" dirty="0" err="1" smtClean="0"/>
              <a:t>vez</a:t>
            </a:r>
            <a:r>
              <a:rPr lang="en-GB" noProof="0" dirty="0" smtClean="0"/>
              <a:t> mayor </a:t>
            </a:r>
            <a:r>
              <a:rPr lang="en-GB" noProof="0" dirty="0" err="1" smtClean="0"/>
              <a:t>en</a:t>
            </a:r>
            <a:r>
              <a:rPr lang="en-GB" noProof="0" dirty="0" smtClean="0"/>
              <a:t> implanter </a:t>
            </a:r>
            <a:r>
              <a:rPr lang="en-GB" noProof="0" dirty="0" err="1" smtClean="0"/>
              <a:t>aplicaciones</a:t>
            </a:r>
            <a:r>
              <a:rPr lang="en-GB" noProof="0" dirty="0" smtClean="0"/>
              <a:t> multimedia </a:t>
            </a:r>
            <a:r>
              <a:rPr lang="en-GB" noProof="0" dirty="0" err="1" smtClean="0"/>
              <a:t>en</a:t>
            </a:r>
            <a:r>
              <a:rPr lang="en-GB" noProof="0" dirty="0" smtClean="0"/>
              <a:t> </a:t>
            </a:r>
            <a:r>
              <a:rPr lang="en-GB" noProof="0" dirty="0" err="1" smtClean="0"/>
              <a:t>los</a:t>
            </a:r>
            <a:r>
              <a:rPr lang="en-GB" noProof="0" dirty="0" smtClean="0"/>
              <a:t> </a:t>
            </a:r>
            <a:r>
              <a:rPr lang="en-GB" noProof="0" dirty="0" err="1" smtClean="0"/>
              <a:t>entornos</a:t>
            </a:r>
            <a:r>
              <a:rPr lang="en-GB" noProof="0" dirty="0" smtClean="0"/>
              <a:t> </a:t>
            </a:r>
            <a:r>
              <a:rPr lang="en-GB" noProof="0" dirty="0" err="1" smtClean="0"/>
              <a:t>mencionados</a:t>
            </a:r>
            <a:r>
              <a:rPr lang="en-GB" noProof="0" dirty="0" smtClean="0"/>
              <a:t>.</a:t>
            </a:r>
          </a:p>
          <a:p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entretenimiento</a:t>
            </a:r>
            <a:r>
              <a:rPr lang="en-GB" baseline="0" noProof="0" dirty="0" smtClean="0"/>
              <a:t> (o infotainment)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el streaming de video,  o </a:t>
            </a:r>
            <a:r>
              <a:rPr lang="en-GB" baseline="0" noProof="0" dirty="0" err="1" smtClean="0"/>
              <a:t>también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asistencia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sistemas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avanzados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asistencia</a:t>
            </a:r>
            <a:r>
              <a:rPr lang="en-GB" baseline="0" noProof="0" dirty="0" smtClean="0"/>
              <a:t> a la </a:t>
            </a:r>
            <a:r>
              <a:rPr lang="en-GB" baseline="0" noProof="0" dirty="0" err="1" smtClean="0"/>
              <a:t>conducción</a:t>
            </a:r>
            <a:r>
              <a:rPr lang="en-GB" baseline="0" noProof="0" dirty="0" smtClean="0"/>
              <a:t>.</a:t>
            </a:r>
          </a:p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57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de que </a:t>
            </a:r>
            <a:r>
              <a:rPr lang="en-GB" dirty="0" err="1" smtClean="0"/>
              <a:t>haya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recursos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suficientes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hacer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modificación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enviará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llamado</a:t>
            </a:r>
            <a:r>
              <a:rPr lang="en-GB" baseline="0" dirty="0" smtClean="0"/>
              <a:t> master </a:t>
            </a:r>
            <a:r>
              <a:rPr lang="en-GB" i="1" baseline="0" dirty="0" smtClean="0"/>
              <a:t>command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nodos</a:t>
            </a:r>
            <a:r>
              <a:rPr lang="en-GB" dirty="0" smtClean="0"/>
              <a:t> de la red para que </a:t>
            </a:r>
            <a:r>
              <a:rPr lang="en-GB" dirty="0" err="1" smtClean="0"/>
              <a:t>actualicen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vision de</a:t>
            </a:r>
            <a:r>
              <a:rPr lang="en-GB" baseline="0" dirty="0" smtClean="0"/>
              <a:t> la red.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esta</a:t>
            </a:r>
            <a:r>
              <a:rPr lang="en-GB" baseline="0" dirty="0" smtClean="0"/>
              <a:t> forma se </a:t>
            </a:r>
            <a:r>
              <a:rPr lang="en-GB" baseline="0" dirty="0" err="1" smtClean="0"/>
              <a:t>completaría</a:t>
            </a:r>
            <a:r>
              <a:rPr lang="en-GB" baseline="0" dirty="0" smtClean="0"/>
              <a:t> el control de admission de un </a:t>
            </a:r>
            <a:r>
              <a:rPr lang="en-GB" baseline="0" dirty="0" err="1" smtClean="0"/>
              <a:t>cambio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9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continuación</a:t>
            </a:r>
            <a:r>
              <a:rPr lang="en-GB" dirty="0" smtClean="0"/>
              <a:t> </a:t>
            </a:r>
            <a:r>
              <a:rPr lang="en-GB" dirty="0" err="1" smtClean="0"/>
              <a:t>describiré</a:t>
            </a:r>
            <a:r>
              <a:rPr lang="en-GB" dirty="0" smtClean="0"/>
              <a:t> las </a:t>
            </a:r>
            <a:r>
              <a:rPr lang="en-GB" dirty="0" err="1" smtClean="0"/>
              <a:t>características</a:t>
            </a:r>
            <a:r>
              <a:rPr lang="en-GB" dirty="0" smtClean="0"/>
              <a:t> generals de AVB.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35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AVB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conjunto</a:t>
            </a:r>
            <a:r>
              <a:rPr lang="en-GB" dirty="0" smtClean="0"/>
              <a:t> de </a:t>
            </a:r>
            <a:r>
              <a:rPr lang="en-GB" dirty="0" err="1" smtClean="0"/>
              <a:t>estándares</a:t>
            </a:r>
            <a:r>
              <a:rPr lang="en-GB" dirty="0" smtClean="0"/>
              <a:t> </a:t>
            </a:r>
            <a:r>
              <a:rPr lang="en-GB" dirty="0" err="1" smtClean="0"/>
              <a:t>desarrollado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IEEE que </a:t>
            </a:r>
            <a:r>
              <a:rPr lang="en-GB" dirty="0" err="1" smtClean="0"/>
              <a:t>ofrece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Sincronización</a:t>
            </a:r>
            <a:r>
              <a:rPr lang="en-GB" dirty="0" smtClean="0"/>
              <a:t> para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nodos</a:t>
            </a:r>
            <a:r>
              <a:rPr lang="en-GB" dirty="0" smtClean="0"/>
              <a:t> y switches de la red</a:t>
            </a:r>
          </a:p>
          <a:p>
            <a:r>
              <a:rPr lang="en-GB" dirty="0" err="1" smtClean="0"/>
              <a:t>Mecanismos</a:t>
            </a:r>
            <a:r>
              <a:rPr lang="en-GB" dirty="0" smtClean="0"/>
              <a:t> para la transmission de </a:t>
            </a:r>
            <a:r>
              <a:rPr lang="en-GB" dirty="0" err="1" smtClean="0"/>
              <a:t>nuevos</a:t>
            </a:r>
            <a:r>
              <a:rPr lang="en-GB" dirty="0" smtClean="0"/>
              <a:t> </a:t>
            </a:r>
            <a:r>
              <a:rPr lang="en-GB" dirty="0" err="1" smtClean="0"/>
              <a:t>tipos</a:t>
            </a:r>
            <a:r>
              <a:rPr lang="en-GB" dirty="0" smtClean="0"/>
              <a:t> de </a:t>
            </a:r>
            <a:r>
              <a:rPr lang="en-GB" dirty="0" err="1" smtClean="0"/>
              <a:t>tráfico</a:t>
            </a:r>
            <a:endParaRPr lang="en-GB" baseline="0" dirty="0" smtClean="0"/>
          </a:p>
          <a:p>
            <a:r>
              <a:rPr lang="en-GB" baseline="0" dirty="0" smtClean="0"/>
              <a:t>Y Control de </a:t>
            </a:r>
            <a:r>
              <a:rPr lang="en-GB" baseline="0" dirty="0" err="1" smtClean="0"/>
              <a:t>Admisión</a:t>
            </a:r>
            <a:r>
              <a:rPr lang="en-GB" baseline="0" dirty="0" smtClean="0"/>
              <a:t> para el Nuevo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estándar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Concretamente</a:t>
            </a:r>
            <a:r>
              <a:rPr lang="en-GB" baseline="0" dirty="0" smtClean="0"/>
              <a:t>, AVB define dos </a:t>
            </a:r>
            <a:r>
              <a:rPr lang="en-GB" baseline="0" dirty="0" err="1" smtClean="0"/>
              <a:t>nuevos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tipos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clase</a:t>
            </a:r>
            <a:r>
              <a:rPr lang="en-GB" baseline="0" dirty="0" smtClean="0"/>
              <a:t> A, que 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garantiza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latencias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máximo</a:t>
            </a:r>
            <a:r>
              <a:rPr lang="en-GB" baseline="0" dirty="0" smtClean="0"/>
              <a:t> 2ms, y </a:t>
            </a:r>
            <a:r>
              <a:rPr lang="en-GB" baseline="0" dirty="0" err="1" smtClean="0"/>
              <a:t>tráfico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clase</a:t>
            </a:r>
            <a:r>
              <a:rPr lang="en-GB" baseline="0" dirty="0" smtClean="0"/>
              <a:t> B, que 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prioridad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baja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garantiza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latencias</a:t>
            </a:r>
            <a:r>
              <a:rPr lang="en-GB" baseline="0" dirty="0" smtClean="0"/>
              <a:t> de 50ms.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6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FTT, </a:t>
            </a:r>
            <a:r>
              <a:rPr lang="en-GB" dirty="0" err="1" smtClean="0"/>
              <a:t>en</a:t>
            </a:r>
            <a:r>
              <a:rPr lang="en-GB" dirty="0" smtClean="0"/>
              <a:t> AVB </a:t>
            </a:r>
            <a:r>
              <a:rPr lang="en-GB" dirty="0" err="1" smtClean="0"/>
              <a:t>también</a:t>
            </a:r>
            <a:r>
              <a:rPr lang="en-GB" dirty="0" smtClean="0"/>
              <a:t> </a:t>
            </a:r>
            <a:r>
              <a:rPr lang="en-GB" dirty="0" err="1" smtClean="0"/>
              <a:t>encontramos</a:t>
            </a:r>
            <a:r>
              <a:rPr lang="en-GB" dirty="0" smtClean="0"/>
              <a:t> streams.</a:t>
            </a:r>
          </a:p>
          <a:p>
            <a:endParaRPr lang="en-GB" dirty="0" smtClean="0"/>
          </a:p>
          <a:p>
            <a:r>
              <a:rPr lang="en-GB" dirty="0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atributos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definen</a:t>
            </a:r>
            <a:r>
              <a:rPr lang="en-GB" baseline="0" dirty="0" smtClean="0"/>
              <a:t> un stream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AVB son </a:t>
            </a:r>
            <a:r>
              <a:rPr lang="en-GB" baseline="0" dirty="0" err="1" smtClean="0"/>
              <a:t>ligeramente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de FTT,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dirección</a:t>
            </a:r>
            <a:r>
              <a:rPr lang="en-GB" baseline="0" dirty="0" smtClean="0"/>
              <a:t> MAC </a:t>
            </a:r>
            <a:r>
              <a:rPr lang="en-GB" baseline="0" dirty="0" err="1" smtClean="0"/>
              <a:t>destino</a:t>
            </a:r>
            <a:r>
              <a:rPr lang="en-GB" baseline="0" dirty="0" smtClean="0"/>
              <a:t> o el </a:t>
            </a:r>
            <a:r>
              <a:rPr lang="en-GB" baseline="0" dirty="0" err="1" smtClean="0"/>
              <a:t>tamaño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máximo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tener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envíe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el stream.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Los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conectar</a:t>
            </a:r>
            <a:r>
              <a:rPr lang="en-GB" baseline="0" dirty="0" smtClean="0"/>
              <a:t> a un stream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i="1" baseline="0" dirty="0" smtClean="0"/>
              <a:t>talker, </a:t>
            </a:r>
            <a:r>
              <a:rPr lang="en-GB" i="0" baseline="0" dirty="0" smtClean="0"/>
              <a:t>el </a:t>
            </a:r>
            <a:r>
              <a:rPr lang="en-GB" i="0" baseline="0" dirty="0" err="1" smtClean="0"/>
              <a:t>nodo</a:t>
            </a:r>
            <a:r>
              <a:rPr lang="en-GB" i="0" baseline="0" dirty="0" smtClean="0"/>
              <a:t> que </a:t>
            </a:r>
            <a:r>
              <a:rPr lang="en-GB" i="0" baseline="0" dirty="0" err="1" smtClean="0"/>
              <a:t>transmite</a:t>
            </a:r>
            <a:r>
              <a:rPr lang="en-GB" i="0" baseline="0" dirty="0" smtClean="0"/>
              <a:t>, o </a:t>
            </a:r>
            <a:r>
              <a:rPr lang="en-GB" i="0" baseline="0" dirty="0" err="1" smtClean="0"/>
              <a:t>como</a:t>
            </a:r>
            <a:r>
              <a:rPr lang="en-GB" i="0" baseline="0" dirty="0" smtClean="0"/>
              <a:t> </a:t>
            </a:r>
            <a:r>
              <a:rPr lang="en-GB" i="1" baseline="0" dirty="0" smtClean="0"/>
              <a:t>listener</a:t>
            </a:r>
            <a:r>
              <a:rPr lang="en-GB" i="0" baseline="0" dirty="0" smtClean="0"/>
              <a:t> el </a:t>
            </a:r>
            <a:r>
              <a:rPr lang="en-GB" i="0" baseline="0" dirty="0" err="1" smtClean="0"/>
              <a:t>nodo</a:t>
            </a:r>
            <a:r>
              <a:rPr lang="en-GB" i="0" baseline="0" dirty="0" smtClean="0"/>
              <a:t> que </a:t>
            </a:r>
            <a:r>
              <a:rPr lang="en-GB" i="0" baseline="0" dirty="0" err="1" smtClean="0"/>
              <a:t>recibe</a:t>
            </a:r>
            <a:r>
              <a:rPr lang="en-GB" i="0" baseline="0" dirty="0" smtClean="0"/>
              <a:t>.</a:t>
            </a:r>
          </a:p>
          <a:p>
            <a:endParaRPr lang="en-GB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 err="1" smtClean="0"/>
              <a:t>En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figura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vemos</a:t>
            </a:r>
            <a:r>
              <a:rPr lang="en-GB" i="0" baseline="0" dirty="0" smtClean="0"/>
              <a:t> la </a:t>
            </a:r>
            <a:r>
              <a:rPr lang="en-GB" i="0" baseline="0" dirty="0" err="1" smtClean="0"/>
              <a:t>arquitectura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básica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una</a:t>
            </a:r>
            <a:r>
              <a:rPr lang="en-GB" i="0" baseline="0" dirty="0" smtClean="0"/>
              <a:t> red AVB con un solo </a:t>
            </a:r>
            <a:r>
              <a:rPr lang="en-GB" i="0" baseline="0" dirty="0" err="1" smtClean="0"/>
              <a:t>salto</a:t>
            </a:r>
            <a:r>
              <a:rPr lang="en-GB" i="0" baseline="0" dirty="0" smtClean="0"/>
              <a:t>, </a:t>
            </a:r>
            <a:r>
              <a:rPr lang="en-GB" i="0" baseline="0" dirty="0" err="1" smtClean="0"/>
              <a:t>compuesta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por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una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serie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nodos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conectados</a:t>
            </a:r>
            <a:r>
              <a:rPr lang="en-GB" i="0" baseline="0" dirty="0" smtClean="0"/>
              <a:t> a </a:t>
            </a:r>
            <a:r>
              <a:rPr lang="en-GB" i="0" baseline="0" dirty="0" err="1" smtClean="0"/>
              <a:t>través</a:t>
            </a:r>
            <a:r>
              <a:rPr lang="en-GB" i="0" baseline="0" dirty="0" smtClean="0"/>
              <a:t> de </a:t>
            </a:r>
            <a:r>
              <a:rPr lang="en-GB" i="0" baseline="0" dirty="0" err="1" smtClean="0"/>
              <a:t>canales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dedicados</a:t>
            </a:r>
            <a:r>
              <a:rPr lang="en-GB" i="0" baseline="0" dirty="0" smtClean="0"/>
              <a:t> a un Bridge.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 smtClean="0"/>
              <a:t>A </a:t>
            </a:r>
            <a:r>
              <a:rPr lang="en-GB" i="0" baseline="0" dirty="0" err="1" smtClean="0"/>
              <a:t>continuación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describiré</a:t>
            </a:r>
            <a:r>
              <a:rPr lang="en-GB" i="0" baseline="0" dirty="0" smtClean="0"/>
              <a:t> el control de admission </a:t>
            </a:r>
            <a:r>
              <a:rPr lang="en-GB" i="0" baseline="0" dirty="0" err="1" smtClean="0"/>
              <a:t>en</a:t>
            </a:r>
            <a:r>
              <a:rPr lang="en-GB" i="0" baseline="0" dirty="0" smtClean="0"/>
              <a:t> AVB.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5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baseline="0" dirty="0" smtClean="0"/>
              <a:t> AVB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switches se </a:t>
            </a:r>
            <a:r>
              <a:rPr lang="en-GB" baseline="0" dirty="0" err="1" smtClean="0"/>
              <a:t>denominan</a:t>
            </a:r>
            <a:r>
              <a:rPr lang="en-GB" baseline="0" dirty="0" smtClean="0"/>
              <a:t> bridges.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arquitectura</a:t>
            </a:r>
            <a:r>
              <a:rPr lang="en-GB" baseline="0" dirty="0" smtClean="0"/>
              <a:t> AVB con un </a:t>
            </a:r>
            <a:r>
              <a:rPr lang="en-GB" baseline="0" dirty="0" err="1" smtClean="0"/>
              <a:t>único</a:t>
            </a:r>
            <a:r>
              <a:rPr lang="en-GB" baseline="0" dirty="0" smtClean="0"/>
              <a:t> bridge.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continuación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explicaré</a:t>
            </a:r>
            <a:r>
              <a:rPr lang="en-GB" baseline="0" dirty="0" smtClean="0"/>
              <a:t> el control de admission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AVB.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43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AVB el </a:t>
            </a:r>
            <a:r>
              <a:rPr lang="en-GB" dirty="0" err="1" smtClean="0"/>
              <a:t>nodos</a:t>
            </a:r>
            <a:r>
              <a:rPr lang="en-GB" dirty="0" smtClean="0"/>
              <a:t> que </a:t>
            </a:r>
            <a:r>
              <a:rPr lang="en-GB" dirty="0" err="1" smtClean="0"/>
              <a:t>debe</a:t>
            </a:r>
            <a:r>
              <a:rPr lang="en-GB" dirty="0" smtClean="0"/>
              <a:t> solicitor </a:t>
            </a:r>
            <a:r>
              <a:rPr lang="en-GB" dirty="0" err="1" smtClean="0"/>
              <a:t>cambios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red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nodo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transmisor</a:t>
            </a:r>
            <a:r>
              <a:rPr lang="en-GB" baseline="0" dirty="0" smtClean="0"/>
              <a:t>. Para </a:t>
            </a:r>
            <a:r>
              <a:rPr lang="en-GB" baseline="0" dirty="0" err="1" smtClean="0"/>
              <a:t>ello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un </a:t>
            </a:r>
            <a:r>
              <a:rPr lang="en-GB" i="1" baseline="0" dirty="0" smtClean="0"/>
              <a:t>talker advertise</a:t>
            </a:r>
            <a:r>
              <a:rPr lang="en-GB" i="0" baseline="0" dirty="0" smtClean="0"/>
              <a:t> al bridge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87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cual</a:t>
            </a:r>
            <a:r>
              <a:rPr lang="en-GB" dirty="0" smtClean="0"/>
              <a:t> </a:t>
            </a:r>
            <a:r>
              <a:rPr lang="en-GB" dirty="0" err="1" smtClean="0"/>
              <a:t>reenvía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enlaces que </a:t>
            </a:r>
            <a:r>
              <a:rPr lang="en-GB" baseline="0" dirty="0" err="1" smtClean="0"/>
              <a:t>tengan</a:t>
            </a:r>
            <a:r>
              <a:rPr lang="en-GB" baseline="0" dirty="0" smtClean="0"/>
              <a:t>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suficientes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excepto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el que se ha </a:t>
            </a:r>
            <a:r>
              <a:rPr lang="en-GB" baseline="0" dirty="0" err="1" smtClean="0"/>
              <a:t>recibido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97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nodos</a:t>
            </a:r>
            <a:r>
              <a:rPr lang="en-GB" dirty="0" smtClean="0"/>
              <a:t> que </a:t>
            </a:r>
            <a:r>
              <a:rPr lang="en-GB" dirty="0" err="1" smtClean="0"/>
              <a:t>reciben</a:t>
            </a:r>
            <a:r>
              <a:rPr lang="en-GB" dirty="0" smtClean="0"/>
              <a:t> un talker advertise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pasan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candidatos</a:t>
            </a:r>
            <a:r>
              <a:rPr lang="en-GB" baseline="0" dirty="0" smtClean="0"/>
              <a:t> a listeners, y </a:t>
            </a:r>
            <a:r>
              <a:rPr lang="en-GB" baseline="0" dirty="0" err="1" smtClean="0"/>
              <a:t>envían</a:t>
            </a:r>
            <a:r>
              <a:rPr lang="en-GB" baseline="0" dirty="0" smtClean="0"/>
              <a:t> al bridge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intención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participar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tanto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quieren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participar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no.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44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bridge </a:t>
            </a:r>
            <a:r>
              <a:rPr lang="en-GB" dirty="0" err="1" smtClean="0"/>
              <a:t>procesa</a:t>
            </a:r>
            <a:r>
              <a:rPr lang="en-GB" dirty="0" smtClean="0"/>
              <a:t> 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respuestas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listeners y reserve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alncho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, y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único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al talker, para </a:t>
            </a:r>
            <a:r>
              <a:rPr lang="en-GB" baseline="0" dirty="0" err="1" smtClean="0"/>
              <a:t>indicar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el stream se ha </a:t>
            </a:r>
            <a:r>
              <a:rPr lang="en-GB" baseline="0" dirty="0" err="1" smtClean="0"/>
              <a:t>creado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éxito</a:t>
            </a:r>
            <a:r>
              <a:rPr lang="en-GB" baseline="0" dirty="0" smtClean="0"/>
              <a:t> o no.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nuevas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deben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coexistir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de control </a:t>
            </a:r>
            <a:r>
              <a:rPr lang="en-GB" baseline="0" noProof="0" dirty="0" err="1" smtClean="0"/>
              <a:t>tradicional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el control del motor.</a:t>
            </a:r>
          </a:p>
          <a:p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un Sistema </a:t>
            </a:r>
            <a:r>
              <a:rPr lang="en-GB" baseline="0" noProof="0" dirty="0" err="1" smtClean="0"/>
              <a:t>Empotrado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Distribuido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conlleva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gran </a:t>
            </a:r>
            <a:r>
              <a:rPr lang="en-GB" baseline="0" noProof="0" dirty="0" err="1" smtClean="0"/>
              <a:t>diversidad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tráffico</a:t>
            </a:r>
            <a:r>
              <a:rPr lang="en-GB" baseline="0" noProof="0" dirty="0" smtClean="0"/>
              <a:t> que </a:t>
            </a:r>
            <a:r>
              <a:rPr lang="en-GB" baseline="0" noProof="0" dirty="0" err="1" smtClean="0"/>
              <a:t>atraviesa</a:t>
            </a:r>
            <a:r>
              <a:rPr lang="en-GB" baseline="0" noProof="0" dirty="0" smtClean="0"/>
              <a:t> la red de </a:t>
            </a:r>
            <a:r>
              <a:rPr lang="en-GB" baseline="0" noProof="0" dirty="0" err="1" smtClean="0"/>
              <a:t>comunicaciones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la </a:t>
            </a:r>
            <a:r>
              <a:rPr lang="en-GB" baseline="0" noProof="0" dirty="0" err="1" smtClean="0"/>
              <a:t>información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utilizada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tiene</a:t>
            </a:r>
            <a:r>
              <a:rPr lang="en-GB" baseline="0" noProof="0" dirty="0" smtClean="0"/>
              <a:t> requisites </a:t>
            </a:r>
            <a:r>
              <a:rPr lang="en-GB" baseline="0" noProof="0" dirty="0" err="1" smtClean="0"/>
              <a:t>muy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diferentes</a:t>
            </a:r>
            <a:r>
              <a:rPr lang="en-GB" baseline="0" noProof="0" dirty="0" smtClean="0"/>
              <a:t>, de </a:t>
            </a:r>
            <a:r>
              <a:rPr lang="en-GB" baseline="0" noProof="0" dirty="0" err="1" smtClean="0"/>
              <a:t>tamaño</a:t>
            </a:r>
            <a:r>
              <a:rPr lang="en-GB" baseline="0" noProof="0" dirty="0" smtClean="0"/>
              <a:t> y requisites </a:t>
            </a:r>
            <a:r>
              <a:rPr lang="en-GB" baseline="0" noProof="0" dirty="0" err="1" smtClean="0"/>
              <a:t>temporales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err="1" smtClean="0"/>
              <a:t>Además</a:t>
            </a:r>
            <a:r>
              <a:rPr lang="en-GB" baseline="0" noProof="0" dirty="0" smtClean="0"/>
              <a:t>, las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mencionadas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lanzadas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cualquiermomento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durante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funcionamiento</a:t>
            </a:r>
            <a:r>
              <a:rPr lang="en-GB" baseline="0" noProof="0" dirty="0" smtClean="0"/>
              <a:t> del Sistema,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, un </a:t>
            </a:r>
            <a:r>
              <a:rPr lang="en-GB" baseline="0" noProof="0" dirty="0" err="1" smtClean="0"/>
              <a:t>asistente</a:t>
            </a:r>
            <a:r>
              <a:rPr lang="en-GB" baseline="0" noProof="0" dirty="0" smtClean="0"/>
              <a:t> para </a:t>
            </a:r>
            <a:r>
              <a:rPr lang="en-GB" baseline="0" noProof="0" dirty="0" err="1" smtClean="0"/>
              <a:t>aparcar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coche</a:t>
            </a:r>
            <a:r>
              <a:rPr lang="en-GB" baseline="0" noProof="0" dirty="0" smtClean="0"/>
              <a:t> que solo se </a:t>
            </a:r>
            <a:r>
              <a:rPr lang="en-GB" baseline="0" noProof="0" dirty="0" err="1" smtClean="0"/>
              <a:t>activa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cuando</a:t>
            </a:r>
            <a:r>
              <a:rPr lang="en-GB" baseline="0" noProof="0" dirty="0" smtClean="0"/>
              <a:t> el conductor </a:t>
            </a:r>
            <a:r>
              <a:rPr lang="en-GB" baseline="0" noProof="0" dirty="0" err="1" smtClean="0"/>
              <a:t>desea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realizar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maniobra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Sin embargo, Ethernet no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no </a:t>
            </a:r>
            <a:r>
              <a:rPr lang="en-GB" baseline="0" noProof="0" dirty="0" err="1" smtClean="0"/>
              <a:t>soporta</a:t>
            </a:r>
            <a:r>
              <a:rPr lang="en-GB" baseline="0" noProof="0" dirty="0" smtClean="0"/>
              <a:t> la transmission de </a:t>
            </a:r>
            <a:r>
              <a:rPr lang="en-GB" baseline="0" noProof="0" dirty="0" err="1" smtClean="0"/>
              <a:t>varios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tipos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mensajes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tampoco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soporte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eficiente</a:t>
            </a:r>
            <a:r>
              <a:rPr lang="en-GB" baseline="0" noProof="0" dirty="0" smtClean="0"/>
              <a:t> a la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no </a:t>
            </a:r>
            <a:r>
              <a:rPr lang="en-GB" baseline="0" noProof="0" dirty="0" err="1" smtClean="0"/>
              <a:t>ofrece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garantías</a:t>
            </a:r>
            <a:r>
              <a:rPr lang="en-GB" baseline="0" noProof="0" dirty="0" smtClean="0"/>
              <a:t> a las </a:t>
            </a:r>
            <a:r>
              <a:rPr lang="en-GB" baseline="0" noProof="0" dirty="0" err="1" smtClean="0"/>
              <a:t>apicaciones</a:t>
            </a:r>
            <a:r>
              <a:rPr lang="en-GB" baseline="0" noProof="0" dirty="0" smtClean="0"/>
              <a:t> que se </a:t>
            </a:r>
            <a:r>
              <a:rPr lang="en-GB" baseline="0" noProof="0" dirty="0" err="1" smtClean="0"/>
              <a:t>conectan</a:t>
            </a:r>
            <a:r>
              <a:rPr lang="en-GB" baseline="0" noProof="0" dirty="0" smtClean="0"/>
              <a:t> a la red.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Como </a:t>
            </a:r>
            <a:r>
              <a:rPr lang="en-GB" baseline="0" noProof="0" dirty="0" err="1" smtClean="0"/>
              <a:t>respuesta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limitaciones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han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propuesto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serie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protocolos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basados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Ethernet, entre </a:t>
            </a:r>
            <a:r>
              <a:rPr lang="en-GB" baseline="0" noProof="0" dirty="0" err="1" smtClean="0"/>
              <a:t>ellos</a:t>
            </a:r>
            <a:r>
              <a:rPr lang="en-GB" baseline="0" noProof="0" dirty="0" smtClean="0"/>
              <a:t> FTT. Y </a:t>
            </a:r>
            <a:r>
              <a:rPr lang="en-GB" baseline="0" noProof="0" dirty="0" err="1" smtClean="0"/>
              <a:t>más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recientemente</a:t>
            </a:r>
            <a:r>
              <a:rPr lang="en-GB" baseline="0" noProof="0" dirty="0" smtClean="0"/>
              <a:t> AVB.</a:t>
            </a:r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97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dirty="0" smtClean="0"/>
              <a:t> </a:t>
            </a:r>
            <a:r>
              <a:rPr lang="en-GB" dirty="0" err="1" smtClean="0"/>
              <a:t>descritos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pasaré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hablar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limitación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entraré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presentación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pero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encontrar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detalles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memoria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59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ya</a:t>
            </a:r>
            <a:r>
              <a:rPr lang="en-GB" dirty="0" smtClean="0"/>
              <a:t> se ha </a:t>
            </a:r>
            <a:r>
              <a:rPr lang="en-GB" dirty="0" err="1" smtClean="0"/>
              <a:t>mensionado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trabajo</a:t>
            </a:r>
            <a:r>
              <a:rPr lang="en-GB" dirty="0" smtClean="0"/>
              <a:t> </a:t>
            </a:r>
            <a:r>
              <a:rPr lang="en-GB" dirty="0" err="1" smtClean="0"/>
              <a:t>hemos</a:t>
            </a:r>
            <a:r>
              <a:rPr lang="en-GB" dirty="0" smtClean="0"/>
              <a:t> </a:t>
            </a:r>
            <a:r>
              <a:rPr lang="en-GB" dirty="0" err="1" smtClean="0"/>
              <a:t>tratado</a:t>
            </a:r>
            <a:r>
              <a:rPr lang="en-GB" dirty="0" smtClean="0"/>
              <a:t> </a:t>
            </a:r>
            <a:r>
              <a:rPr lang="en-GB" dirty="0" err="1" smtClean="0"/>
              <a:t>fallos</a:t>
            </a:r>
            <a:r>
              <a:rPr lang="en-GB" dirty="0" smtClean="0"/>
              <a:t> </a:t>
            </a:r>
            <a:r>
              <a:rPr lang="en-GB" dirty="0" err="1" smtClean="0"/>
              <a:t>temporales</a:t>
            </a:r>
            <a:r>
              <a:rPr lang="en-GB" dirty="0" smtClean="0"/>
              <a:t> y permanents.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Concretamente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estudiado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, que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causar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pérdida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memoria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uede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encontrar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análisis</a:t>
            </a:r>
            <a:r>
              <a:rPr lang="en-GB" baseline="0" dirty="0" smtClean="0"/>
              <a:t> de las </a:t>
            </a:r>
            <a:r>
              <a:rPr lang="en-GB" baseline="0" dirty="0" err="1" smtClean="0"/>
              <a:t>consecuencias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derivarían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pérdida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involucrado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control de admission de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44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Aislado</a:t>
            </a:r>
            <a:r>
              <a:rPr lang="en-GB" dirty="0" smtClean="0"/>
              <a:t>! </a:t>
            </a:r>
            <a:r>
              <a:rPr lang="en-GB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otro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permanentes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, que </a:t>
            </a:r>
            <a:r>
              <a:rPr lang="en-GB" baseline="0" dirty="0" err="1" smtClean="0"/>
              <a:t>provocarían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aislamiento</a:t>
            </a:r>
            <a:r>
              <a:rPr lang="en-GB" baseline="0" dirty="0" smtClean="0"/>
              <a:t> de el </a:t>
            </a:r>
            <a:r>
              <a:rPr lang="en-GB" baseline="0" dirty="0" err="1" smtClean="0"/>
              <a:t>nodo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conectado</a:t>
            </a:r>
            <a:r>
              <a:rPr lang="en-GB" baseline="0" dirty="0" smtClean="0"/>
              <a:t> al enlace </a:t>
            </a:r>
            <a:r>
              <a:rPr lang="en-GB" baseline="0" dirty="0" err="1" smtClean="0"/>
              <a:t>afectado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fallo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61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Finalmente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permanents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, que </a:t>
            </a:r>
            <a:r>
              <a:rPr lang="en-GB" baseline="0" dirty="0" err="1" smtClean="0"/>
              <a:t>provocarían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pérdida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funcionalidad</a:t>
            </a:r>
            <a:r>
              <a:rPr lang="en-GB" baseline="0" dirty="0" smtClean="0"/>
              <a:t> del Sistema.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Como </a:t>
            </a:r>
            <a:r>
              <a:rPr lang="en-GB" baseline="0" dirty="0" err="1" smtClean="0"/>
              <a:t>resultado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FTT-SE </a:t>
            </a:r>
            <a:r>
              <a:rPr lang="en-GB" baseline="0" dirty="0" err="1" smtClean="0"/>
              <a:t>aparenta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fiable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hay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elementos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afectados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fallo</a:t>
            </a:r>
            <a:r>
              <a:rPr lang="en-GB" baseline="0" dirty="0" smtClean="0"/>
              <a:t> que cause el </a:t>
            </a:r>
            <a:r>
              <a:rPr lang="en-GB" baseline="0" dirty="0" err="1" smtClean="0"/>
              <a:t>fallo</a:t>
            </a:r>
            <a:r>
              <a:rPr lang="en-GB" baseline="0" dirty="0" smtClean="0"/>
              <a:t> del CA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totalidad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90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ya</a:t>
            </a:r>
            <a:r>
              <a:rPr lang="en-GB" dirty="0" smtClean="0"/>
              <a:t> se ha </a:t>
            </a:r>
            <a:r>
              <a:rPr lang="en-GB" dirty="0" err="1" smtClean="0"/>
              <a:t>mencionado</a:t>
            </a:r>
            <a:r>
              <a:rPr lang="en-GB" dirty="0" smtClean="0"/>
              <a:t> el control de admission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 err="1" smtClean="0"/>
              <a:t>cambiar</a:t>
            </a:r>
            <a:r>
              <a:rPr lang="en-GB" dirty="0" smtClean="0"/>
              <a:t> la red de forma </a:t>
            </a:r>
            <a:r>
              <a:rPr lang="en-GB" dirty="0" err="1" smtClean="0"/>
              <a:t>dinámica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mirado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cambios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permite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protocol, </a:t>
            </a:r>
            <a:r>
              <a:rPr lang="en-GB" baseline="0" dirty="0" err="1" smtClean="0"/>
              <a:t>empezando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servicio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básico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añadir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eliminar</a:t>
            </a:r>
            <a:r>
              <a:rPr lang="en-GB" baseline="0" dirty="0" smtClean="0"/>
              <a:t> un stream, </a:t>
            </a:r>
            <a:r>
              <a:rPr lang="en-GB" baseline="0" dirty="0" err="1" smtClean="0"/>
              <a:t>cambiar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parámetros</a:t>
            </a:r>
            <a:r>
              <a:rPr lang="en-GB" baseline="0" dirty="0" smtClean="0"/>
              <a:t> de un stream, </a:t>
            </a:r>
            <a:r>
              <a:rPr lang="en-GB" baseline="0" dirty="0" err="1" smtClean="0"/>
              <a:t>cambiar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clase</a:t>
            </a:r>
            <a:r>
              <a:rPr lang="en-GB" baseline="0" dirty="0" smtClean="0"/>
              <a:t> a la que </a:t>
            </a:r>
            <a:r>
              <a:rPr lang="en-GB" baseline="0" dirty="0" err="1" smtClean="0"/>
              <a:t>pertenece</a:t>
            </a:r>
            <a:r>
              <a:rPr lang="en-GB" baseline="0" dirty="0" smtClean="0"/>
              <a:t> un stream y </a:t>
            </a:r>
            <a:r>
              <a:rPr lang="en-GB" baseline="0" dirty="0" err="1" smtClean="0"/>
              <a:t>finalmente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compatibilidad</a:t>
            </a:r>
            <a:r>
              <a:rPr lang="en-GB" baseline="0" dirty="0" smtClean="0"/>
              <a:t> de la red con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 que no </a:t>
            </a:r>
            <a:r>
              <a:rPr lang="en-GB" baseline="0" dirty="0" err="1" smtClean="0"/>
              <a:t>pertenecen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estándar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</a:t>
            </a:r>
            <a:r>
              <a:rPr lang="en-GB" baseline="0" dirty="0" err="1" smtClean="0"/>
              <a:t>partir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visto</a:t>
            </a:r>
            <a:r>
              <a:rPr lang="en-GB" baseline="0" dirty="0" smtClean="0"/>
              <a:t> que FTT </a:t>
            </a:r>
            <a:r>
              <a:rPr lang="en-GB" baseline="0" dirty="0" err="1" smtClean="0"/>
              <a:t>ofrece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servicios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flexibilidad</a:t>
            </a:r>
            <a:r>
              <a:rPr lang="en-GB" baseline="0" dirty="0" smtClean="0"/>
              <a:t> que AVB.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125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Finalmente</a:t>
            </a:r>
            <a:r>
              <a:rPr lang="en-GB" dirty="0" smtClean="0"/>
              <a:t>,</a:t>
            </a:r>
            <a:r>
              <a:rPr lang="en-GB" baseline="0" dirty="0" smtClean="0"/>
              <a:t> se ha </a:t>
            </a:r>
            <a:r>
              <a:rPr lang="en-GB" baseline="0" dirty="0" err="1" smtClean="0"/>
              <a:t>comparado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del control de admission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protocols, </a:t>
            </a:r>
            <a:r>
              <a:rPr lang="en-GB" baseline="0" dirty="0" err="1" smtClean="0"/>
              <a:t>tomando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medida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necesarios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crear</a:t>
            </a:r>
            <a:r>
              <a:rPr lang="en-GB" baseline="0" dirty="0" smtClean="0"/>
              <a:t> un steam con un </a:t>
            </a:r>
            <a:r>
              <a:rPr lang="en-GB" baseline="0" dirty="0" err="1" smtClean="0"/>
              <a:t>transmisor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uun</a:t>
            </a:r>
            <a:r>
              <a:rPr lang="en-GB" baseline="0" dirty="0" smtClean="0"/>
              <a:t> receptor. </a:t>
            </a:r>
          </a:p>
          <a:p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comprobado</a:t>
            </a:r>
            <a:r>
              <a:rPr lang="en-GB" baseline="0" dirty="0" smtClean="0"/>
              <a:t> que FTT-SE require un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mayor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para completer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memoria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encontrar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detalles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70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descrita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pasaré</a:t>
            </a:r>
            <a:r>
              <a:rPr lang="en-GB" dirty="0" smtClean="0"/>
              <a:t> a </a:t>
            </a:r>
            <a:r>
              <a:rPr lang="en-GB" dirty="0" err="1" smtClean="0"/>
              <a:t>explicar</a:t>
            </a:r>
            <a:r>
              <a:rPr lang="en-GB" dirty="0" smtClean="0"/>
              <a:t> el studio </a:t>
            </a:r>
            <a:r>
              <a:rPr lang="en-GB" dirty="0" err="1" smtClean="0"/>
              <a:t>cuantitativo</a:t>
            </a:r>
            <a:r>
              <a:rPr lang="en-GB" dirty="0" smtClean="0"/>
              <a:t> del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del control de admission de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Empezaré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explicando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simulación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implementado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68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trabajo</a:t>
            </a:r>
            <a:r>
              <a:rPr lang="en-GB" dirty="0" smtClean="0"/>
              <a:t> se ha </a:t>
            </a:r>
            <a:r>
              <a:rPr lang="en-GB" dirty="0" err="1" smtClean="0"/>
              <a:t>implementado</a:t>
            </a:r>
            <a:r>
              <a:rPr lang="en-GB" dirty="0" smtClean="0"/>
              <a:t> el </a:t>
            </a:r>
            <a:r>
              <a:rPr lang="en-GB" dirty="0" err="1" smtClean="0"/>
              <a:t>modelo</a:t>
            </a:r>
            <a:r>
              <a:rPr lang="en-GB" dirty="0" smtClean="0"/>
              <a:t> del CA de </a:t>
            </a:r>
            <a:r>
              <a:rPr lang="en-GB" dirty="0" err="1" smtClean="0"/>
              <a:t>HaRTES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Este </a:t>
            </a:r>
            <a:r>
              <a:rPr lang="en-GB" dirty="0" err="1" smtClean="0"/>
              <a:t>modelo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basado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preliminar</a:t>
            </a:r>
            <a:r>
              <a:rPr lang="en-GB" baseline="0" dirty="0" smtClean="0"/>
              <a:t> de el protocol complete, que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siendo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desarrollado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Universidad de Banja Luka, Bosnia Herzegovina.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Este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preliminar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carecía</a:t>
            </a:r>
            <a:r>
              <a:rPr lang="en-GB" baseline="0" dirty="0" smtClean="0"/>
              <a:t> de un </a:t>
            </a:r>
            <a:r>
              <a:rPr lang="en-GB" baseline="0" dirty="0" err="1" smtClean="0"/>
              <a:t>análisis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planificabilidad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comprobar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disponibilidad</a:t>
            </a:r>
            <a:r>
              <a:rPr lang="en-GB" baseline="0" dirty="0" smtClean="0"/>
              <a:t> de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 de la red, </a:t>
            </a:r>
          </a:p>
          <a:p>
            <a:r>
              <a:rPr lang="en-GB" baseline="0" dirty="0" err="1" smtClean="0"/>
              <a:t>Tampoco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permitía</a:t>
            </a:r>
            <a:r>
              <a:rPr lang="en-GB" baseline="0" dirty="0" smtClean="0"/>
              <a:t> la transmission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asíncronos</a:t>
            </a:r>
            <a:endParaRPr lang="en-GB" baseline="0" dirty="0" smtClean="0"/>
          </a:p>
          <a:p>
            <a:r>
              <a:rPr lang="en-GB" baseline="0" dirty="0" smtClean="0"/>
              <a:t>Ni la </a:t>
            </a:r>
            <a:r>
              <a:rPr lang="en-GB" baseline="0" dirty="0" err="1" smtClean="0"/>
              <a:t>especificación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relacionados</a:t>
            </a:r>
            <a:r>
              <a:rPr lang="en-GB" baseline="0" dirty="0" smtClean="0"/>
              <a:t> con el control de admission, </a:t>
            </a:r>
            <a:r>
              <a:rPr lang="en-GB" baseline="0" dirty="0" err="1" smtClean="0"/>
              <a:t>ni</a:t>
            </a:r>
            <a:r>
              <a:rPr lang="en-GB" baseline="0" dirty="0" smtClean="0"/>
              <a:t> las solicitudes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respuesta</a:t>
            </a:r>
            <a:r>
              <a:rPr lang="en-GB" baseline="0" dirty="0" smtClean="0"/>
              <a:t> del maestro.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Para </a:t>
            </a:r>
            <a:r>
              <a:rPr lang="en-GB" baseline="0" dirty="0" err="1" smtClean="0"/>
              <a:t>añadir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funcionalidades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modifcar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del switch y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748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figura</a:t>
            </a:r>
            <a:r>
              <a:rPr lang="en-GB" dirty="0" smtClean="0"/>
              <a:t> </a:t>
            </a:r>
            <a:r>
              <a:rPr lang="en-GB" dirty="0" err="1" smtClean="0"/>
              <a:t>muestran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modelos</a:t>
            </a:r>
            <a:r>
              <a:rPr lang="en-GB" dirty="0" smtClean="0"/>
              <a:t> del switch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Estos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modelos</a:t>
            </a:r>
            <a:r>
              <a:rPr lang="en-GB" baseline="0" dirty="0" smtClean="0"/>
              <a:t> son de la version </a:t>
            </a:r>
            <a:r>
              <a:rPr lang="en-GB" baseline="0" dirty="0" err="1" smtClean="0"/>
              <a:t>preliminar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</a:t>
            </a:r>
            <a:r>
              <a:rPr lang="en-GB" baseline="0" dirty="0" smtClean="0"/>
              <a:t> un modulo y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módulos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han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muestran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líneas</a:t>
            </a:r>
            <a:r>
              <a:rPr lang="en-GB" baseline="0" dirty="0" smtClean="0"/>
              <a:t> discontinues.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El 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modificcado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permitir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cambios</a:t>
            </a:r>
            <a:r>
              <a:rPr lang="en-GB" baseline="0" dirty="0" smtClean="0"/>
              <a:t> y para </a:t>
            </a:r>
            <a:r>
              <a:rPr lang="en-GB" baseline="0" dirty="0" err="1" smtClean="0"/>
              <a:t>actualizar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información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streams al </a:t>
            </a:r>
            <a:r>
              <a:rPr lang="en-GB" baseline="0" dirty="0" err="1" smtClean="0"/>
              <a:t>recibir</a:t>
            </a:r>
            <a:r>
              <a:rPr lang="en-GB" baseline="0" dirty="0" smtClean="0"/>
              <a:t> un master command.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parte, el switch </a:t>
            </a:r>
            <a:r>
              <a:rPr lang="en-GB" baseline="0" dirty="0" err="1" smtClean="0"/>
              <a:t>fue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modificado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aceptar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recepción</a:t>
            </a:r>
            <a:r>
              <a:rPr lang="en-GB" baseline="0" dirty="0" smtClean="0"/>
              <a:t> de las solicitudes de </a:t>
            </a:r>
            <a:r>
              <a:rPr lang="en-GB" baseline="0" dirty="0" err="1" smtClean="0"/>
              <a:t>cambio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, para </a:t>
            </a:r>
            <a:r>
              <a:rPr lang="en-GB" baseline="0" dirty="0" err="1" smtClean="0"/>
              <a:t>procesarlas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ejecutar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análisis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planificabilidad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comprobar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capacidad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cambios</a:t>
            </a:r>
            <a:r>
              <a:rPr lang="en-GB" baseline="0" dirty="0" smtClean="0"/>
              <a:t> y para </a:t>
            </a:r>
            <a:r>
              <a:rPr lang="en-GB" baseline="0" dirty="0" err="1" smtClean="0"/>
              <a:t>crear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el master command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599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Después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breve </a:t>
            </a:r>
            <a:r>
              <a:rPr lang="en-GB" baseline="0" dirty="0" err="1" smtClean="0"/>
              <a:t>explicación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 err="1" smtClean="0"/>
              <a:t>continuación</a:t>
            </a:r>
            <a:r>
              <a:rPr lang="en-GB" dirty="0" smtClean="0"/>
              <a:t> </a:t>
            </a:r>
            <a:r>
              <a:rPr lang="en-GB" dirty="0" err="1" smtClean="0"/>
              <a:t>describiré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experimentos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llevados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cabo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nuevas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deben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coexistir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de control </a:t>
            </a:r>
            <a:r>
              <a:rPr lang="en-GB" baseline="0" noProof="0" dirty="0" err="1" smtClean="0"/>
              <a:t>tradicional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el control del motor.</a:t>
            </a:r>
          </a:p>
          <a:p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un Sistema </a:t>
            </a:r>
            <a:r>
              <a:rPr lang="en-GB" baseline="0" noProof="0" dirty="0" err="1" smtClean="0"/>
              <a:t>Empotrado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Distribuido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conlleva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gran </a:t>
            </a:r>
            <a:r>
              <a:rPr lang="en-GB" baseline="0" noProof="0" dirty="0" err="1" smtClean="0"/>
              <a:t>diversidad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tráffico</a:t>
            </a:r>
            <a:r>
              <a:rPr lang="en-GB" baseline="0" noProof="0" dirty="0" smtClean="0"/>
              <a:t> que </a:t>
            </a:r>
            <a:r>
              <a:rPr lang="en-GB" baseline="0" noProof="0" dirty="0" err="1" smtClean="0"/>
              <a:t>atraviesa</a:t>
            </a:r>
            <a:r>
              <a:rPr lang="en-GB" baseline="0" noProof="0" dirty="0" smtClean="0"/>
              <a:t> la red de </a:t>
            </a:r>
            <a:r>
              <a:rPr lang="en-GB" baseline="0" noProof="0" dirty="0" err="1" smtClean="0"/>
              <a:t>comunicaciones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la </a:t>
            </a:r>
            <a:r>
              <a:rPr lang="en-GB" baseline="0" noProof="0" dirty="0" err="1" smtClean="0"/>
              <a:t>información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utilizada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tiene</a:t>
            </a:r>
            <a:r>
              <a:rPr lang="en-GB" baseline="0" noProof="0" dirty="0" smtClean="0"/>
              <a:t> requisites </a:t>
            </a:r>
            <a:r>
              <a:rPr lang="en-GB" baseline="0" noProof="0" dirty="0" err="1" smtClean="0"/>
              <a:t>muy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diferentes</a:t>
            </a:r>
            <a:r>
              <a:rPr lang="en-GB" baseline="0" noProof="0" dirty="0" smtClean="0"/>
              <a:t>, de </a:t>
            </a:r>
            <a:r>
              <a:rPr lang="en-GB" baseline="0" noProof="0" dirty="0" err="1" smtClean="0"/>
              <a:t>tamaño</a:t>
            </a:r>
            <a:r>
              <a:rPr lang="en-GB" baseline="0" noProof="0" dirty="0" smtClean="0"/>
              <a:t> y requisites </a:t>
            </a:r>
            <a:r>
              <a:rPr lang="en-GB" baseline="0" noProof="0" dirty="0" err="1" smtClean="0"/>
              <a:t>temporales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err="1" smtClean="0"/>
              <a:t>Además</a:t>
            </a:r>
            <a:r>
              <a:rPr lang="en-GB" baseline="0" noProof="0" dirty="0" smtClean="0"/>
              <a:t>, las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mencionadas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lanzadas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cualquiermomento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durante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funcionamiento</a:t>
            </a:r>
            <a:r>
              <a:rPr lang="en-GB" baseline="0" noProof="0" dirty="0" smtClean="0"/>
              <a:t> del Sistema,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, un </a:t>
            </a:r>
            <a:r>
              <a:rPr lang="en-GB" baseline="0" noProof="0" dirty="0" err="1" smtClean="0"/>
              <a:t>asistente</a:t>
            </a:r>
            <a:r>
              <a:rPr lang="en-GB" baseline="0" noProof="0" dirty="0" smtClean="0"/>
              <a:t> para </a:t>
            </a:r>
            <a:r>
              <a:rPr lang="en-GB" baseline="0" noProof="0" dirty="0" err="1" smtClean="0"/>
              <a:t>aparcar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coche</a:t>
            </a:r>
            <a:r>
              <a:rPr lang="en-GB" baseline="0" noProof="0" dirty="0" smtClean="0"/>
              <a:t> que solo se </a:t>
            </a:r>
            <a:r>
              <a:rPr lang="en-GB" baseline="0" noProof="0" dirty="0" err="1" smtClean="0"/>
              <a:t>activa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cuando</a:t>
            </a:r>
            <a:r>
              <a:rPr lang="en-GB" baseline="0" noProof="0" dirty="0" smtClean="0"/>
              <a:t> el conductor </a:t>
            </a:r>
            <a:r>
              <a:rPr lang="en-GB" baseline="0" noProof="0" dirty="0" err="1" smtClean="0"/>
              <a:t>desea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realizar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maniobra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Sin embargo, Ethernet no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no </a:t>
            </a:r>
            <a:r>
              <a:rPr lang="en-GB" baseline="0" noProof="0" dirty="0" err="1" smtClean="0"/>
              <a:t>soporta</a:t>
            </a:r>
            <a:r>
              <a:rPr lang="en-GB" baseline="0" noProof="0" dirty="0" smtClean="0"/>
              <a:t> la transmission de </a:t>
            </a:r>
            <a:r>
              <a:rPr lang="en-GB" baseline="0" noProof="0" dirty="0" err="1" smtClean="0"/>
              <a:t>varios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tipos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mensajes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tampoco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</a:t>
            </a:r>
            <a:r>
              <a:rPr lang="en-GB" baseline="0" noProof="0" dirty="0" err="1" smtClean="0"/>
              <a:t>garantiza</a:t>
            </a:r>
            <a:r>
              <a:rPr lang="en-GB" baseline="0" noProof="0" dirty="0" smtClean="0"/>
              <a:t> a las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que se </a:t>
            </a:r>
            <a:r>
              <a:rPr lang="en-GB" baseline="0" noProof="0" dirty="0" err="1" smtClean="0"/>
              <a:t>conectan</a:t>
            </a:r>
            <a:r>
              <a:rPr lang="en-GB" baseline="0" noProof="0" dirty="0" smtClean="0"/>
              <a:t> a la red que </a:t>
            </a:r>
            <a:r>
              <a:rPr lang="en-GB" baseline="0" noProof="0" dirty="0" err="1" smtClean="0"/>
              <a:t>vaya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haber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recursos</a:t>
            </a:r>
            <a:r>
              <a:rPr lang="en-GB" baseline="0" noProof="0" dirty="0" smtClean="0"/>
              <a:t> para </a:t>
            </a:r>
            <a:r>
              <a:rPr lang="en-GB" baseline="0" noProof="0" dirty="0" err="1" smtClean="0"/>
              <a:t>realizar</a:t>
            </a:r>
            <a:r>
              <a:rPr lang="en-GB" baseline="0" noProof="0" dirty="0" smtClean="0"/>
              <a:t> la transmission de </a:t>
            </a:r>
            <a:r>
              <a:rPr lang="en-GB" baseline="0" noProof="0" dirty="0" err="1" smtClean="0"/>
              <a:t>mensajes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Como </a:t>
            </a:r>
            <a:r>
              <a:rPr lang="en-GB" baseline="0" noProof="0" dirty="0" err="1" smtClean="0"/>
              <a:t>respuesta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limitaciones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han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propuesto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serie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protocolos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basados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Ethernet, entre </a:t>
            </a:r>
            <a:r>
              <a:rPr lang="en-GB" baseline="0" noProof="0" dirty="0" err="1" smtClean="0"/>
              <a:t>ellos</a:t>
            </a:r>
            <a:r>
              <a:rPr lang="en-GB" baseline="0" noProof="0" dirty="0" smtClean="0"/>
              <a:t> FTT. Y </a:t>
            </a:r>
            <a:r>
              <a:rPr lang="en-GB" baseline="0" noProof="0" dirty="0" err="1" smtClean="0"/>
              <a:t>más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recientemente</a:t>
            </a:r>
            <a:r>
              <a:rPr lang="en-GB" baseline="0" noProof="0" dirty="0" smtClean="0"/>
              <a:t> AVB.</a:t>
            </a:r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47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ya</a:t>
            </a:r>
            <a:r>
              <a:rPr lang="en-GB" dirty="0" smtClean="0"/>
              <a:t> se ha </a:t>
            </a:r>
            <a:r>
              <a:rPr lang="en-GB" dirty="0" err="1" smtClean="0"/>
              <a:t>dicho</a:t>
            </a:r>
            <a:r>
              <a:rPr lang="en-GB" dirty="0" smtClean="0"/>
              <a:t>, el studio </a:t>
            </a:r>
            <a:r>
              <a:rPr lang="en-GB" dirty="0" err="1" smtClean="0"/>
              <a:t>cuantitativo</a:t>
            </a:r>
            <a:r>
              <a:rPr lang="en-GB" dirty="0" smtClean="0"/>
              <a:t> del control de admission 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</a:t>
            </a:r>
            <a:r>
              <a:rPr lang="en-GB" baseline="0" dirty="0" smtClean="0"/>
              <a:t> el primer </a:t>
            </a:r>
            <a:r>
              <a:rPr lang="en-GB" baseline="0" dirty="0" err="1" smtClean="0"/>
              <a:t>paso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complete con AVB.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medida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utilizada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medir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del CA ha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 para completer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decir</a:t>
            </a:r>
            <a:r>
              <a:rPr lang="en-GB" baseline="0" dirty="0" smtClean="0"/>
              <a:t>, el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que el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hasta que el maestro le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el master command.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En</a:t>
            </a:r>
            <a:r>
              <a:rPr lang="en-GB" baseline="0" dirty="0" smtClean="0"/>
              <a:t> primer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identificado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elementos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influir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del control de admission: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del EC,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la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dividida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afecta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enviar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procesar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ciclo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Carga</a:t>
            </a:r>
            <a:r>
              <a:rPr lang="en-GB" baseline="0" dirty="0" smtClean="0"/>
              <a:t> de la red,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para </a:t>
            </a:r>
            <a:r>
              <a:rPr lang="en-GB" baseline="0" dirty="0" err="1" smtClean="0"/>
              <a:t>calcular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utilización</a:t>
            </a:r>
            <a:r>
              <a:rPr lang="en-GB" baseline="0" dirty="0" smtClean="0"/>
              <a:t> total de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enlace hay que </a:t>
            </a:r>
            <a:r>
              <a:rPr lang="en-GB" baseline="0" dirty="0" err="1" smtClean="0"/>
              <a:t>sumar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utilización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Concurrencia</a:t>
            </a:r>
            <a:r>
              <a:rPr lang="en-GB" baseline="0" dirty="0" smtClean="0"/>
              <a:t> de solicitudes,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el maestro </a:t>
            </a:r>
            <a:r>
              <a:rPr lang="en-GB" baseline="0" dirty="0" err="1" smtClean="0"/>
              <a:t>debe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procesar</a:t>
            </a:r>
            <a:r>
              <a:rPr lang="en-GB" baseline="0" dirty="0" smtClean="0"/>
              <a:t> las solicitudes de forma </a:t>
            </a:r>
            <a:r>
              <a:rPr lang="en-GB" baseline="0" dirty="0" err="1" smtClean="0"/>
              <a:t>secuencial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63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continuación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explicaré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profundidad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configuración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elegida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nuestros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experimentos</a:t>
            </a:r>
            <a:r>
              <a:rPr lang="en-GB" baseline="0" dirty="0" smtClean="0"/>
              <a:t>. Para </a:t>
            </a:r>
            <a:r>
              <a:rPr lang="en-GB" baseline="0" dirty="0" err="1" smtClean="0"/>
              <a:t>ello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ayudaré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diagram,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cual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muestra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y el maestro que la </a:t>
            </a:r>
            <a:r>
              <a:rPr lang="en-GB" baseline="0" dirty="0" err="1" smtClean="0"/>
              <a:t>procesa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contesta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Como </a:t>
            </a:r>
            <a:r>
              <a:rPr lang="en-GB" baseline="0" dirty="0" err="1" smtClean="0"/>
              <a:t>vemos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dividida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ECs y sus </a:t>
            </a:r>
            <a:r>
              <a:rPr lang="en-GB" baseline="0" dirty="0" err="1" smtClean="0"/>
              <a:t>respectivas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ventanas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de las </a:t>
            </a:r>
            <a:r>
              <a:rPr lang="en-GB" baseline="0" dirty="0" err="1" smtClean="0"/>
              <a:t>flechas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evento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En</a:t>
            </a:r>
            <a:r>
              <a:rPr lang="en-GB" baseline="0" dirty="0" smtClean="0"/>
              <a:t> primer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</a:t>
            </a:r>
            <a:r>
              <a:rPr lang="en-GB" baseline="0" dirty="0" smtClean="0"/>
              <a:t> que el maestro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el TM…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04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nuestra</a:t>
            </a:r>
            <a:r>
              <a:rPr lang="en-GB" dirty="0" smtClean="0"/>
              <a:t> </a:t>
            </a:r>
            <a:r>
              <a:rPr lang="en-GB" dirty="0" err="1" smtClean="0"/>
              <a:t>configuración</a:t>
            </a:r>
            <a:r>
              <a:rPr lang="en-GB" dirty="0" smtClean="0"/>
              <a:t> </a:t>
            </a:r>
            <a:r>
              <a:rPr lang="en-GB" dirty="0" err="1" smtClean="0"/>
              <a:t>hemos</a:t>
            </a:r>
            <a:r>
              <a:rPr lang="en-GB" dirty="0" smtClean="0"/>
              <a:t> </a:t>
            </a:r>
            <a:r>
              <a:rPr lang="en-GB" dirty="0" err="1" smtClean="0"/>
              <a:t>establecido</a:t>
            </a:r>
            <a:r>
              <a:rPr lang="en-GB" dirty="0" smtClean="0"/>
              <a:t> que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esclavos</a:t>
            </a:r>
            <a:r>
              <a:rPr lang="en-GB" dirty="0" smtClean="0"/>
              <a:t> </a:t>
            </a:r>
            <a:r>
              <a:rPr lang="en-GB" dirty="0" err="1" smtClean="0"/>
              <a:t>envíen</a:t>
            </a:r>
            <a:r>
              <a:rPr lang="en-GB" baseline="0" dirty="0" smtClean="0"/>
              <a:t> sus solicitudes al principio de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síncrona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107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continuación</a:t>
            </a:r>
            <a:r>
              <a:rPr lang="en-GB" dirty="0" smtClean="0"/>
              <a:t> el maestro </a:t>
            </a:r>
            <a:r>
              <a:rPr lang="en-GB" dirty="0" err="1" smtClean="0"/>
              <a:t>recibe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pero</a:t>
            </a:r>
            <a:r>
              <a:rPr lang="en-GB" baseline="0" dirty="0" smtClean="0"/>
              <a:t> dado que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asíncrono</a:t>
            </a:r>
            <a:r>
              <a:rPr lang="en-GB" baseline="0" dirty="0" smtClean="0"/>
              <a:t>  no la </a:t>
            </a:r>
            <a:r>
              <a:rPr lang="en-GB" baseline="0" dirty="0" err="1" smtClean="0"/>
              <a:t>procesa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62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Hasta que se </a:t>
            </a:r>
            <a:r>
              <a:rPr lang="en-GB" dirty="0" err="1" smtClean="0"/>
              <a:t>inicia</a:t>
            </a:r>
            <a:r>
              <a:rPr lang="en-GB" dirty="0" smtClean="0"/>
              <a:t> la </a:t>
            </a:r>
            <a:r>
              <a:rPr lang="en-GB" dirty="0" err="1" smtClean="0"/>
              <a:t>ventana</a:t>
            </a:r>
            <a:r>
              <a:rPr lang="en-GB" dirty="0" smtClean="0"/>
              <a:t> </a:t>
            </a:r>
            <a:r>
              <a:rPr lang="en-GB" dirty="0" err="1" smtClean="0"/>
              <a:t>asíncrona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Una </a:t>
            </a:r>
            <a:r>
              <a:rPr lang="en-GB" dirty="0" err="1" smtClean="0"/>
              <a:t>vez</a:t>
            </a:r>
            <a:r>
              <a:rPr lang="en-GB" dirty="0" smtClean="0"/>
              <a:t> ha </a:t>
            </a:r>
            <a:r>
              <a:rPr lang="en-GB" dirty="0" err="1" smtClean="0"/>
              <a:t>acabado</a:t>
            </a:r>
            <a:r>
              <a:rPr lang="en-GB" dirty="0" smtClean="0"/>
              <a:t> de </a:t>
            </a:r>
            <a:r>
              <a:rPr lang="en-GB" dirty="0" err="1" smtClean="0"/>
              <a:t>procesar</a:t>
            </a:r>
            <a:r>
              <a:rPr lang="en-GB" dirty="0" smtClean="0"/>
              <a:t> la </a:t>
            </a:r>
            <a:r>
              <a:rPr lang="en-GB" dirty="0" err="1" smtClean="0"/>
              <a:t>solicitud</a:t>
            </a:r>
            <a:r>
              <a:rPr lang="en-GB" dirty="0" smtClean="0"/>
              <a:t> </a:t>
            </a:r>
            <a:r>
              <a:rPr lang="en-GB" dirty="0" err="1" smtClean="0"/>
              <a:t>envía</a:t>
            </a:r>
            <a:r>
              <a:rPr lang="en-GB" dirty="0" smtClean="0"/>
              <a:t> el master command al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944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Esclavo</a:t>
            </a:r>
            <a:r>
              <a:rPr lang="en-GB" dirty="0" smtClean="0"/>
              <a:t> con 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análisis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He </a:t>
            </a:r>
            <a:r>
              <a:rPr lang="en-GB" baseline="0" dirty="0" err="1" smtClean="0"/>
              <a:t>mostrado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caso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que el </a:t>
            </a:r>
            <a:r>
              <a:rPr lang="en-GB" baseline="0" dirty="0" err="1" smtClean="0"/>
              <a:t>proceso</a:t>
            </a:r>
            <a:r>
              <a:rPr lang="en-GB" baseline="0" dirty="0" smtClean="0"/>
              <a:t> de CA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un EC. Sin embargo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alargarse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Ecs</a:t>
            </a:r>
            <a:r>
              <a:rPr lang="en-GB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297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Para </a:t>
            </a:r>
            <a:r>
              <a:rPr lang="en-GB" dirty="0" err="1" smtClean="0"/>
              <a:t>verlo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mirar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. Como antes,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vez</a:t>
            </a:r>
            <a:r>
              <a:rPr lang="en-GB" baseline="0" dirty="0" smtClean="0"/>
              <a:t> que el maestro ha </a:t>
            </a:r>
            <a:r>
              <a:rPr lang="en-GB" baseline="0" dirty="0" err="1" smtClean="0"/>
              <a:t>recibido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empieza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procesarla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asíncrona</a:t>
            </a:r>
            <a:r>
              <a:rPr lang="en-GB" baseline="0" dirty="0" smtClean="0"/>
              <a:t>. Sin embargo, 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que el </a:t>
            </a:r>
            <a:r>
              <a:rPr lang="en-GB" baseline="0" dirty="0" err="1" smtClean="0"/>
              <a:t>procesamiento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alargue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finalicé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después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acabar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asíncrona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022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caso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será</a:t>
            </a:r>
            <a:r>
              <a:rPr lang="en-GB" baseline="0" dirty="0" smtClean="0"/>
              <a:t> possible </a:t>
            </a:r>
            <a:r>
              <a:rPr lang="en-GB" baseline="0" dirty="0" err="1" smtClean="0"/>
              <a:t>enviar</a:t>
            </a:r>
            <a:r>
              <a:rPr lang="en-GB" baseline="0" dirty="0"/>
              <a:t> </a:t>
            </a:r>
            <a:r>
              <a:rPr lang="en-GB" baseline="0" dirty="0" smtClean="0"/>
              <a:t>el master command hasta la </a:t>
            </a:r>
            <a:r>
              <a:rPr lang="en-GB" baseline="0" dirty="0" err="1" smtClean="0"/>
              <a:t>ventana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asíncrona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siguiente</a:t>
            </a:r>
            <a:r>
              <a:rPr lang="en-GB" baseline="0" dirty="0" smtClean="0"/>
              <a:t> EC.</a:t>
            </a:r>
            <a:endParaRPr lang="en-GB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876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Alargándose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de CA.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nuevas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deben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coexistir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de control </a:t>
            </a:r>
            <a:r>
              <a:rPr lang="en-GB" baseline="0" noProof="0" dirty="0" err="1" smtClean="0"/>
              <a:t>tradicional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el control del motor.</a:t>
            </a:r>
          </a:p>
          <a:p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un Sistema </a:t>
            </a:r>
            <a:r>
              <a:rPr lang="en-GB" baseline="0" noProof="0" dirty="0" err="1" smtClean="0"/>
              <a:t>Empotrado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Distribuido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conlleva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gran </a:t>
            </a:r>
            <a:r>
              <a:rPr lang="en-GB" baseline="0" noProof="0" dirty="0" err="1" smtClean="0"/>
              <a:t>diversidad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tráffico</a:t>
            </a:r>
            <a:r>
              <a:rPr lang="en-GB" baseline="0" noProof="0" dirty="0" smtClean="0"/>
              <a:t> que </a:t>
            </a:r>
            <a:r>
              <a:rPr lang="en-GB" baseline="0" noProof="0" dirty="0" err="1" smtClean="0"/>
              <a:t>atraviesa</a:t>
            </a:r>
            <a:r>
              <a:rPr lang="en-GB" baseline="0" noProof="0" dirty="0" smtClean="0"/>
              <a:t> la red de </a:t>
            </a:r>
            <a:r>
              <a:rPr lang="en-GB" baseline="0" noProof="0" dirty="0" err="1" smtClean="0"/>
              <a:t>comunicaciones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la </a:t>
            </a:r>
            <a:r>
              <a:rPr lang="en-GB" baseline="0" noProof="0" dirty="0" err="1" smtClean="0"/>
              <a:t>información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utilizada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tiene</a:t>
            </a:r>
            <a:r>
              <a:rPr lang="en-GB" baseline="0" noProof="0" dirty="0" smtClean="0"/>
              <a:t> requisites </a:t>
            </a:r>
            <a:r>
              <a:rPr lang="en-GB" baseline="0" noProof="0" dirty="0" err="1" smtClean="0"/>
              <a:t>muy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diferentes</a:t>
            </a:r>
            <a:r>
              <a:rPr lang="en-GB" baseline="0" noProof="0" dirty="0" smtClean="0"/>
              <a:t>, de </a:t>
            </a:r>
            <a:r>
              <a:rPr lang="en-GB" baseline="0" noProof="0" dirty="0" err="1" smtClean="0"/>
              <a:t>tamaño</a:t>
            </a:r>
            <a:r>
              <a:rPr lang="en-GB" baseline="0" noProof="0" dirty="0" smtClean="0"/>
              <a:t> y requisites </a:t>
            </a:r>
            <a:r>
              <a:rPr lang="en-GB" baseline="0" noProof="0" dirty="0" err="1" smtClean="0"/>
              <a:t>temporales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err="1" smtClean="0"/>
              <a:t>Además</a:t>
            </a:r>
            <a:r>
              <a:rPr lang="en-GB" baseline="0" noProof="0" dirty="0" smtClean="0"/>
              <a:t>, las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multimedia </a:t>
            </a:r>
            <a:r>
              <a:rPr lang="en-GB" baseline="0" noProof="0" dirty="0" err="1" smtClean="0"/>
              <a:t>mencionadas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lanzadas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cualquiermomento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durante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funcionamiento</a:t>
            </a:r>
            <a:r>
              <a:rPr lang="en-GB" baseline="0" noProof="0" dirty="0" smtClean="0"/>
              <a:t> del Sistema,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, un </a:t>
            </a:r>
            <a:r>
              <a:rPr lang="en-GB" baseline="0" noProof="0" dirty="0" err="1" smtClean="0"/>
              <a:t>asistente</a:t>
            </a:r>
            <a:r>
              <a:rPr lang="en-GB" baseline="0" noProof="0" dirty="0" smtClean="0"/>
              <a:t> para </a:t>
            </a:r>
            <a:r>
              <a:rPr lang="en-GB" baseline="0" noProof="0" dirty="0" err="1" smtClean="0"/>
              <a:t>aparcar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coche</a:t>
            </a:r>
            <a:r>
              <a:rPr lang="en-GB" baseline="0" noProof="0" dirty="0" smtClean="0"/>
              <a:t> que solo se </a:t>
            </a:r>
            <a:r>
              <a:rPr lang="en-GB" baseline="0" noProof="0" dirty="0" err="1" smtClean="0"/>
              <a:t>activa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cuando</a:t>
            </a:r>
            <a:r>
              <a:rPr lang="en-GB" baseline="0" noProof="0" dirty="0" smtClean="0"/>
              <a:t> el conductor </a:t>
            </a:r>
            <a:r>
              <a:rPr lang="en-GB" baseline="0" noProof="0" dirty="0" err="1" smtClean="0"/>
              <a:t>desea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realizar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maniobra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Sin embargo, Ethernet no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no </a:t>
            </a:r>
            <a:r>
              <a:rPr lang="en-GB" baseline="0" noProof="0" dirty="0" err="1" smtClean="0"/>
              <a:t>soporta</a:t>
            </a:r>
            <a:r>
              <a:rPr lang="en-GB" baseline="0" noProof="0" dirty="0" smtClean="0"/>
              <a:t> la transmission de </a:t>
            </a:r>
            <a:r>
              <a:rPr lang="en-GB" baseline="0" noProof="0" dirty="0" err="1" smtClean="0"/>
              <a:t>varios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tipos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mensajes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ni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tampoco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cuenta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flexibilidad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que no </a:t>
            </a:r>
            <a:r>
              <a:rPr lang="en-GB" baseline="0" noProof="0" dirty="0" err="1" smtClean="0"/>
              <a:t>pormite</a:t>
            </a:r>
            <a:r>
              <a:rPr lang="en-GB" baseline="0" noProof="0" dirty="0" smtClean="0"/>
              <a:t> a las </a:t>
            </a:r>
            <a:r>
              <a:rPr lang="en-GB" baseline="0" noProof="0" dirty="0" err="1" smtClean="0"/>
              <a:t>aplicaciones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conectarse</a:t>
            </a:r>
            <a:r>
              <a:rPr lang="en-GB" baseline="0" noProof="0" dirty="0" smtClean="0"/>
              <a:t> y </a:t>
            </a:r>
            <a:r>
              <a:rPr lang="en-GB" baseline="0" noProof="0" dirty="0" err="1" smtClean="0"/>
              <a:t>desconectarse</a:t>
            </a:r>
            <a:r>
              <a:rPr lang="en-GB" baseline="0" noProof="0" dirty="0" smtClean="0"/>
              <a:t> de forma </a:t>
            </a:r>
            <a:r>
              <a:rPr lang="en-GB" baseline="0" noProof="0" dirty="0" err="1" smtClean="0"/>
              <a:t>dinámica</a:t>
            </a:r>
            <a:r>
              <a:rPr lang="en-GB" baseline="0" noProof="0" dirty="0" smtClean="0"/>
              <a:t>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Como </a:t>
            </a:r>
            <a:r>
              <a:rPr lang="en-GB" baseline="0" noProof="0" dirty="0" err="1" smtClean="0"/>
              <a:t>respuesta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limitaciones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han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propuesto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serie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protocolos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basados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</a:t>
            </a:r>
            <a:r>
              <a:rPr lang="en-GB" baseline="0" noProof="0" dirty="0" smtClean="0"/>
              <a:t> Ethernet, entre </a:t>
            </a:r>
            <a:r>
              <a:rPr lang="en-GB" baseline="0" noProof="0" dirty="0" err="1" smtClean="0"/>
              <a:t>ellos</a:t>
            </a:r>
            <a:r>
              <a:rPr lang="en-GB" baseline="0" noProof="0" dirty="0" smtClean="0"/>
              <a:t> FTT. Y </a:t>
            </a:r>
            <a:r>
              <a:rPr lang="en-GB" baseline="0" noProof="0" dirty="0" err="1" smtClean="0"/>
              <a:t>más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recientemente</a:t>
            </a:r>
            <a:r>
              <a:rPr lang="en-GB" baseline="0" noProof="0" dirty="0" smtClean="0"/>
              <a:t> AVB.</a:t>
            </a:r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271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</a:t>
            </a:r>
            <a:r>
              <a:rPr lang="en-GB" baseline="0" dirty="0" smtClean="0"/>
              <a:t> red </a:t>
            </a:r>
            <a:r>
              <a:rPr lang="en-GB" baseline="0" dirty="0" err="1" smtClean="0"/>
              <a:t>utilizada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experimentos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compone</a:t>
            </a:r>
            <a:r>
              <a:rPr lang="en-GB" baseline="0" dirty="0" smtClean="0"/>
              <a:t> de 10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envían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</a:t>
            </a:r>
            <a:r>
              <a:rPr lang="en-GB" baseline="0" dirty="0" smtClean="0"/>
              <a:t>.</a:t>
            </a:r>
            <a:endParaRPr lang="en-GB" dirty="0" smtClean="0"/>
          </a:p>
          <a:p>
            <a:r>
              <a:rPr lang="en-GB" dirty="0" err="1" smtClean="0"/>
              <a:t>Hemos</a:t>
            </a:r>
            <a:r>
              <a:rPr lang="en-GB" dirty="0" smtClean="0"/>
              <a:t> </a:t>
            </a:r>
            <a:r>
              <a:rPr lang="en-GB" dirty="0" err="1" smtClean="0"/>
              <a:t>llevado</a:t>
            </a:r>
            <a:r>
              <a:rPr lang="en-GB" dirty="0" smtClean="0"/>
              <a:t> a </a:t>
            </a:r>
            <a:r>
              <a:rPr lang="en-GB" dirty="0" err="1" smtClean="0"/>
              <a:t>cabo</a:t>
            </a:r>
            <a:r>
              <a:rPr lang="en-GB" dirty="0" smtClean="0"/>
              <a:t> 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grupos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experimentos</a:t>
            </a:r>
            <a:r>
              <a:rPr lang="en-GB" baseline="0" dirty="0" smtClean="0"/>
              <a:t>:</a:t>
            </a:r>
          </a:p>
          <a:p>
            <a:r>
              <a:rPr lang="en-GB" baseline="0" dirty="0" smtClean="0"/>
              <a:t>Un primer </a:t>
            </a:r>
            <a:r>
              <a:rPr lang="en-GB" baseline="0" dirty="0" err="1" smtClean="0"/>
              <a:t>grupo</a:t>
            </a:r>
            <a:r>
              <a:rPr lang="en-GB" baseline="0" dirty="0" smtClean="0"/>
              <a:t> sin </a:t>
            </a:r>
            <a:r>
              <a:rPr lang="en-GB" baseline="0" dirty="0" err="1" smtClean="0"/>
              <a:t>concurrencia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donde</a:t>
            </a:r>
            <a:r>
              <a:rPr lang="en-GB" baseline="0" dirty="0" smtClean="0"/>
              <a:t> las solicitudes se </a:t>
            </a:r>
            <a:r>
              <a:rPr lang="en-GB" baseline="0" dirty="0" err="1" smtClean="0"/>
              <a:t>envían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manera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secuencial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Y un Segundo </a:t>
            </a:r>
            <a:r>
              <a:rPr lang="en-GB" baseline="0" dirty="0" err="1" smtClean="0"/>
              <a:t>grupo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concurrencia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de la red </a:t>
            </a:r>
            <a:r>
              <a:rPr lang="en-GB" baseline="0" dirty="0" err="1" smtClean="0"/>
              <a:t>envían</a:t>
            </a:r>
            <a:r>
              <a:rPr lang="en-GB" baseline="0" dirty="0" smtClean="0"/>
              <a:t> las solicitudes a la </a:t>
            </a:r>
            <a:r>
              <a:rPr lang="en-GB" baseline="0" dirty="0" err="1" smtClean="0"/>
              <a:t>vez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957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Cuando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hablamos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secuenciación</a:t>
            </a:r>
            <a:r>
              <a:rPr lang="en-GB" baseline="0" dirty="0" smtClean="0"/>
              <a:t> de solicitudes no </a:t>
            </a:r>
            <a:r>
              <a:rPr lang="en-GB" baseline="0" dirty="0" err="1" smtClean="0"/>
              <a:t>hablamos</a:t>
            </a:r>
            <a:r>
              <a:rPr lang="en-GB" baseline="0" dirty="0" smtClean="0"/>
              <a:t> solo del envoi de las </a:t>
            </a:r>
            <a:r>
              <a:rPr lang="en-GB" baseline="0" dirty="0" err="1" smtClean="0"/>
              <a:t>mismas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también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procesamiento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Así</a:t>
            </a:r>
            <a:r>
              <a:rPr lang="en-GB" baseline="0" dirty="0" smtClean="0"/>
              <a:t>, un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envía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hasta que no </a:t>
            </a:r>
            <a:r>
              <a:rPr lang="en-GB" baseline="0" dirty="0" err="1" smtClean="0"/>
              <a:t>recibe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respuesta</a:t>
            </a:r>
            <a:r>
              <a:rPr lang="en-GB" baseline="0" dirty="0" smtClean="0"/>
              <a:t> del maestro a la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 anterior, </a:t>
            </a:r>
            <a:r>
              <a:rPr lang="en-GB" baseline="0" dirty="0" err="1" smtClean="0"/>
              <a:t>asegurando</a:t>
            </a:r>
            <a:r>
              <a:rPr lang="en-GB" baseline="0" dirty="0" smtClean="0"/>
              <a:t> que el </a:t>
            </a:r>
            <a:r>
              <a:rPr lang="en-GB" baseline="0" dirty="0" err="1" smtClean="0"/>
              <a:t>proceso</a:t>
            </a:r>
            <a:r>
              <a:rPr lang="en-GB" baseline="0" dirty="0" smtClean="0"/>
              <a:t> ha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completado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88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caso</a:t>
            </a:r>
            <a:r>
              <a:rPr lang="en-GB" dirty="0" smtClean="0"/>
              <a:t> de solicitudes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concurrentes</a:t>
            </a:r>
            <a:r>
              <a:rPr lang="en-GB" baseline="0" dirty="0" smtClean="0"/>
              <a:t>, el envoi de las </a:t>
            </a:r>
            <a:r>
              <a:rPr lang="en-GB" baseline="0" dirty="0" err="1" smtClean="0"/>
              <a:t>mismas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haría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mismo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momento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procesamiento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secuencia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lo que el CA </a:t>
            </a:r>
            <a:r>
              <a:rPr lang="en-GB" baseline="0" dirty="0" err="1" smtClean="0"/>
              <a:t>tendría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distintas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solicitud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996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continuación</a:t>
            </a:r>
            <a:r>
              <a:rPr lang="en-GB" dirty="0" smtClean="0"/>
              <a:t> </a:t>
            </a:r>
            <a:r>
              <a:rPr lang="en-GB" dirty="0" err="1" smtClean="0"/>
              <a:t>explicaré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resultados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obtenidos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nuestros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experimentos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538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ya</a:t>
            </a:r>
            <a:r>
              <a:rPr lang="en-GB" dirty="0" smtClean="0"/>
              <a:t> he </a:t>
            </a:r>
            <a:r>
              <a:rPr lang="en-GB" dirty="0" err="1" smtClean="0"/>
              <a:t>mencionado</a:t>
            </a:r>
            <a:r>
              <a:rPr lang="en-GB" dirty="0" smtClean="0"/>
              <a:t>, </a:t>
            </a:r>
            <a:r>
              <a:rPr lang="en-GB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medido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del control de admission.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muestra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media sin </a:t>
            </a:r>
            <a:r>
              <a:rPr lang="en-GB" baseline="0" dirty="0" err="1" smtClean="0"/>
              <a:t>concurrencia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El </a:t>
            </a:r>
            <a:r>
              <a:rPr lang="en-GB" baseline="0" dirty="0" err="1" smtClean="0"/>
              <a:t>eje</a:t>
            </a:r>
            <a:r>
              <a:rPr lang="en-GB" baseline="0" dirty="0" smtClean="0"/>
              <a:t> de las Y </a:t>
            </a:r>
            <a:r>
              <a:rPr lang="en-GB" baseline="0" dirty="0" err="1" smtClean="0"/>
              <a:t>muestra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media del CA y el </a:t>
            </a:r>
            <a:r>
              <a:rPr lang="en-GB" baseline="0" dirty="0" err="1" smtClean="0"/>
              <a:t>eje</a:t>
            </a:r>
            <a:r>
              <a:rPr lang="en-GB" baseline="0" dirty="0" smtClean="0"/>
              <a:t> de las X </a:t>
            </a:r>
            <a:r>
              <a:rPr lang="en-GB" baseline="0" dirty="0" err="1" smtClean="0"/>
              <a:t>muestra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evolución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medida</a:t>
            </a:r>
            <a:r>
              <a:rPr lang="en-GB" baseline="0" dirty="0" smtClean="0"/>
              <a:t> que cambia 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del EC.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Además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de las </a:t>
            </a:r>
            <a:r>
              <a:rPr lang="en-GB" baseline="0" dirty="0" err="1" smtClean="0"/>
              <a:t>líneas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representa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diferente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red, </a:t>
            </a:r>
            <a:r>
              <a:rPr lang="en-GB" baseline="0" dirty="0" err="1" smtClean="0"/>
              <a:t>baja</a:t>
            </a:r>
            <a:r>
              <a:rPr lang="en-GB" baseline="0" dirty="0" smtClean="0"/>
              <a:t>, media y </a:t>
            </a:r>
            <a:r>
              <a:rPr lang="en-GB" baseline="0" dirty="0" err="1" smtClean="0"/>
              <a:t>alta.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Como era de </a:t>
            </a:r>
            <a:r>
              <a:rPr lang="en-GB" baseline="0" dirty="0" err="1" smtClean="0"/>
              <a:t>esperar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carga</a:t>
            </a:r>
            <a:r>
              <a:rPr lang="en-GB" baseline="0" dirty="0" smtClean="0"/>
              <a:t> de la red 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impacto</a:t>
            </a:r>
            <a:r>
              <a:rPr lang="en-GB" baseline="0" dirty="0" smtClean="0"/>
              <a:t> negative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del CA,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cuanto</a:t>
            </a:r>
            <a:r>
              <a:rPr lang="en-GB" baseline="0" dirty="0" smtClean="0"/>
              <a:t> mayor </a:t>
            </a:r>
            <a:r>
              <a:rPr lang="en-GB" baseline="0" dirty="0" err="1" smtClean="0"/>
              <a:t>carga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necesita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calcular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análisis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planificabilidad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Además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también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comprobar</a:t>
            </a:r>
            <a:r>
              <a:rPr lang="en-GB" baseline="0" dirty="0" smtClean="0"/>
              <a:t> que un EC mayor </a:t>
            </a:r>
            <a:r>
              <a:rPr lang="en-GB" baseline="0" dirty="0" err="1" smtClean="0"/>
              <a:t>provoca</a:t>
            </a:r>
            <a:r>
              <a:rPr lang="en-GB" baseline="0" dirty="0" smtClean="0"/>
              <a:t> que el CA sea </a:t>
            </a:r>
            <a:r>
              <a:rPr lang="en-GB" baseline="0" dirty="0" err="1" smtClean="0"/>
              <a:t>más</a:t>
            </a:r>
            <a:r>
              <a:rPr lang="en-GB" baseline="0" dirty="0" smtClean="0"/>
              <a:t> largo.</a:t>
            </a:r>
          </a:p>
          <a:p>
            <a:r>
              <a:rPr lang="en-GB" baseline="0" dirty="0" err="1" smtClean="0"/>
              <a:t>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motivos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primer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dependiendodela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duración</a:t>
            </a:r>
            <a:r>
              <a:rPr lang="en-GB" baseline="0" dirty="0" smtClean="0"/>
              <a:t> del EC 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que no de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a completer el CA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un EC,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se ha </a:t>
            </a:r>
            <a:r>
              <a:rPr lang="en-GB" baseline="0" dirty="0" err="1" smtClean="0"/>
              <a:t>explicado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previamente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930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Además</a:t>
            </a:r>
            <a:r>
              <a:rPr lang="en-GB" dirty="0" smtClean="0"/>
              <a:t>, </a:t>
            </a:r>
            <a:r>
              <a:rPr lang="en-GB" dirty="0" err="1" smtClean="0"/>
              <a:t>como</a:t>
            </a:r>
            <a:r>
              <a:rPr lang="en-GB" dirty="0" smtClean="0"/>
              <a:t> era de </a:t>
            </a:r>
            <a:r>
              <a:rPr lang="en-GB" dirty="0" err="1" smtClean="0"/>
              <a:t>prever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resultados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empeorando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crecer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de solicitudes </a:t>
            </a:r>
            <a:r>
              <a:rPr lang="en-GB" baseline="0" dirty="0" err="1" smtClean="0"/>
              <a:t>concurrentes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dirty="0" err="1" smtClean="0"/>
              <a:t>Analizando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obtenidos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nuestros</a:t>
            </a:r>
            <a:r>
              <a:rPr lang="en-GB" baseline="0" dirty="0" smtClean="0"/>
              <a:t> tests y sus </a:t>
            </a:r>
            <a:r>
              <a:rPr lang="en-GB" baseline="0" dirty="0" err="1" smtClean="0"/>
              <a:t>causas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concluimos</a:t>
            </a:r>
            <a:r>
              <a:rPr lang="en-GB" baseline="0" dirty="0" smtClean="0"/>
              <a:t> que para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no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sencillo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calcular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tardará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completar</a:t>
            </a:r>
            <a:r>
              <a:rPr lang="en-GB" baseline="0" dirty="0" smtClean="0"/>
              <a:t> el CA de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de sus solicitudes. De </a:t>
            </a:r>
            <a:r>
              <a:rPr lang="en-GB" baseline="0" dirty="0" err="1" smtClean="0"/>
              <a:t>hecho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aunque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podría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acotar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determinando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máximo</a:t>
            </a:r>
            <a:r>
              <a:rPr lang="en-GB" baseline="0" dirty="0" smtClean="0"/>
              <a:t> de solicitudes que </a:t>
            </a:r>
            <a:r>
              <a:rPr lang="en-GB" baseline="0" dirty="0" err="1" smtClean="0"/>
              <a:t>pueden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cada</a:t>
            </a:r>
            <a:r>
              <a:rPr lang="en-GB" baseline="0" dirty="0" smtClean="0"/>
              <a:t> EC,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tarea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difícil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demasiado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pesimista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impráctica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el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máximo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resultante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alejaría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tanto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realidad</a:t>
            </a:r>
            <a:r>
              <a:rPr lang="en-GB" baseline="0" dirty="0" smtClean="0"/>
              <a:t> que no </a:t>
            </a:r>
            <a:r>
              <a:rPr lang="en-GB" baseline="0" dirty="0" err="1" smtClean="0"/>
              <a:t>sería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utiidad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práctica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ausencia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cota</a:t>
            </a:r>
            <a:r>
              <a:rPr lang="en-GB" baseline="0" dirty="0" smtClean="0"/>
              <a:t> superior </a:t>
            </a:r>
            <a:r>
              <a:rPr lang="en-GB" baseline="0" dirty="0" err="1" smtClean="0"/>
              <a:t>útil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supone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serio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ya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FTT no se </a:t>
            </a:r>
            <a:r>
              <a:rPr lang="en-GB" baseline="0" dirty="0" err="1" smtClean="0"/>
              <a:t>consideran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notificar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cuándo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de sus solicitudes ha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rechazada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lo que el </a:t>
            </a:r>
            <a:r>
              <a:rPr lang="en-GB" baseline="0" dirty="0" err="1" smtClean="0"/>
              <a:t>esclavo</a:t>
            </a:r>
            <a:r>
              <a:rPr lang="en-GB" baseline="0" dirty="0" smtClean="0"/>
              <a:t> no ´</a:t>
            </a:r>
            <a:r>
              <a:rPr lang="en-GB" baseline="0" dirty="0" err="1" smtClean="0"/>
              <a:t>puede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saber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solictud</a:t>
            </a:r>
            <a:r>
              <a:rPr lang="en-GB" baseline="0" dirty="0" smtClean="0"/>
              <a:t> ha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procesada</a:t>
            </a:r>
            <a:r>
              <a:rPr lang="en-GB" baseline="0" dirty="0" smtClean="0"/>
              <a:t> o no.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068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se ha </a:t>
            </a:r>
            <a:r>
              <a:rPr lang="en-GB" baseline="0" dirty="0" err="1" smtClean="0"/>
              <a:t>propuesto</a:t>
            </a:r>
            <a:r>
              <a:rPr lang="en-GB" baseline="0" dirty="0" smtClean="0"/>
              <a:t> la inclusion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especificación</a:t>
            </a:r>
            <a:r>
              <a:rPr lang="en-GB" baseline="0" dirty="0" smtClean="0"/>
              <a:t> del CA de FTT de un </a:t>
            </a:r>
            <a:r>
              <a:rPr lang="en-GB" baseline="0" dirty="0" err="1" smtClean="0"/>
              <a:t>mensaje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notificar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esclavos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de sus solicitudes ha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rechazada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739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pasaré</a:t>
            </a:r>
            <a:r>
              <a:rPr lang="en-GB" dirty="0" smtClean="0"/>
              <a:t> a las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extraídas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436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30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5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Para </a:t>
            </a:r>
            <a:r>
              <a:rPr lang="en-GB" dirty="0" err="1" smtClean="0"/>
              <a:t>conseguir</a:t>
            </a:r>
            <a:r>
              <a:rPr lang="en-GB" dirty="0" smtClean="0"/>
              <a:t> </a:t>
            </a:r>
            <a:r>
              <a:rPr lang="en-GB" dirty="0" err="1" smtClean="0"/>
              <a:t>garantías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tiempo</a:t>
            </a:r>
            <a:r>
              <a:rPr lang="en-GB" baseline="0" dirty="0" smtClean="0"/>
              <a:t> real </a:t>
            </a:r>
            <a:r>
              <a:rPr lang="en-GB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entornos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dinámicos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estos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implementan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mecanismos</a:t>
            </a:r>
            <a:r>
              <a:rPr lang="en-GB" baseline="0" dirty="0" smtClean="0"/>
              <a:t> de Control de </a:t>
            </a:r>
            <a:r>
              <a:rPr lang="en-GB" baseline="0" dirty="0" err="1" smtClean="0"/>
              <a:t>Admisión</a:t>
            </a:r>
            <a:r>
              <a:rPr lang="en-GB" baseline="0" dirty="0" smtClean="0"/>
              <a:t>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El control de admission </a:t>
            </a:r>
            <a:r>
              <a:rPr lang="en-GB" baseline="0" dirty="0" err="1" smtClean="0"/>
              <a:t>consiste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reservar</a:t>
            </a:r>
            <a:r>
              <a:rPr lang="en-GB" baseline="0" dirty="0" smtClean="0"/>
              <a:t> el ancho de </a:t>
            </a:r>
            <a:r>
              <a:rPr lang="en-GB" baseline="0" dirty="0" err="1" smtClean="0"/>
              <a:t>banda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camino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conecta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transmisor</a:t>
            </a:r>
            <a:r>
              <a:rPr lang="en-GB" baseline="0" dirty="0" smtClean="0"/>
              <a:t> con un receptor, para </a:t>
            </a:r>
            <a:r>
              <a:rPr lang="en-GB" baseline="0" dirty="0" err="1" smtClean="0"/>
              <a:t>asegurar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transmitidos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cuando</a:t>
            </a:r>
            <a:r>
              <a:rPr lang="en-GB" baseline="0" dirty="0" smtClean="0"/>
              <a:t> sea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De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forma </a:t>
            </a:r>
            <a:r>
              <a:rPr lang="en-GB" baseline="0" dirty="0" err="1" smtClean="0"/>
              <a:t>podemos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evitar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retrasos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pérdidas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falta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recursos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266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escrito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artículos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, que </a:t>
            </a:r>
            <a:r>
              <a:rPr lang="en-GB" baseline="0" dirty="0" err="1" smtClean="0"/>
              <a:t>han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publicados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dos </a:t>
            </a:r>
            <a:r>
              <a:rPr lang="en-GB" baseline="0" dirty="0" err="1" smtClean="0"/>
              <a:t>congresos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internacionales</a:t>
            </a:r>
            <a:r>
              <a:rPr lang="en-GB" baseline="0" dirty="0" smtClean="0"/>
              <a:t> con revision </a:t>
            </a:r>
            <a:r>
              <a:rPr lang="en-GB" baseline="0" dirty="0" err="1" smtClean="0"/>
              <a:t>por</a:t>
            </a:r>
            <a:r>
              <a:rPr lang="en-GB" baseline="0" smtClean="0"/>
              <a:t> pares.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833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Buenos </a:t>
            </a:r>
            <a:r>
              <a:rPr lang="en-GB" dirty="0" err="1" smtClean="0"/>
              <a:t>días</a:t>
            </a:r>
            <a:r>
              <a:rPr lang="en-GB" dirty="0" smtClean="0"/>
              <a:t>. </a:t>
            </a:r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nombre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Inés Álvarez y </a:t>
            </a:r>
            <a:r>
              <a:rPr lang="en-GB" dirty="0" err="1" smtClean="0"/>
              <a:t>voy</a:t>
            </a:r>
            <a:r>
              <a:rPr lang="en-GB" dirty="0" smtClean="0"/>
              <a:t> a presenter mi </a:t>
            </a:r>
            <a:r>
              <a:rPr lang="en-GB" dirty="0" err="1" smtClean="0"/>
              <a:t>Trabajo</a:t>
            </a:r>
            <a:r>
              <a:rPr lang="en-GB" dirty="0" smtClean="0"/>
              <a:t> de Fin de </a:t>
            </a:r>
            <a:r>
              <a:rPr lang="en-GB" dirty="0" err="1" smtClean="0"/>
              <a:t>Máster</a:t>
            </a:r>
            <a:r>
              <a:rPr lang="en-GB" dirty="0" smtClean="0"/>
              <a:t> con </a:t>
            </a:r>
            <a:r>
              <a:rPr lang="en-GB" dirty="0" err="1" smtClean="0"/>
              <a:t>título</a:t>
            </a:r>
            <a:r>
              <a:rPr lang="en-GB" dirty="0" smtClean="0"/>
              <a:t> </a:t>
            </a:r>
            <a:r>
              <a:rPr lang="en-GB" sz="1200" dirty="0" smtClean="0"/>
              <a:t>Study of the </a:t>
            </a:r>
            <a:r>
              <a:rPr lang="en-GB" sz="1200" b="1" dirty="0" smtClean="0"/>
              <a:t>Admission Control</a:t>
            </a:r>
            <a:r>
              <a:rPr lang="en-GB" sz="1200" dirty="0" smtClean="0"/>
              <a:t> in the </a:t>
            </a:r>
            <a:r>
              <a:rPr lang="en-GB" sz="1200" b="1" dirty="0" smtClean="0"/>
              <a:t>Flexible Time-Triggered </a:t>
            </a:r>
            <a:r>
              <a:rPr lang="en-GB" sz="1200" dirty="0" smtClean="0"/>
              <a:t>and the </a:t>
            </a:r>
            <a:r>
              <a:rPr lang="en-GB" sz="1200" b="1" dirty="0" smtClean="0"/>
              <a:t>Audio Video Bridging </a:t>
            </a:r>
            <a:r>
              <a:rPr lang="en-GB" sz="1200" dirty="0" smtClean="0"/>
              <a:t>Communication Protocols.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trabajo</a:t>
            </a:r>
            <a:r>
              <a:rPr lang="en-GB" dirty="0" smtClean="0"/>
              <a:t> </a:t>
            </a:r>
            <a:r>
              <a:rPr lang="en-GB" dirty="0" err="1" smtClean="0"/>
              <a:t>queremos</a:t>
            </a:r>
            <a:r>
              <a:rPr lang="en-GB" dirty="0" smtClean="0"/>
              <a:t> </a:t>
            </a:r>
            <a:r>
              <a:rPr lang="en-GB" dirty="0" err="1" smtClean="0"/>
              <a:t>estudiar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mecanismos</a:t>
            </a:r>
            <a:r>
              <a:rPr lang="en-GB" dirty="0" smtClean="0"/>
              <a:t> de control de admission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implementados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dirty="0" err="1" smtClean="0"/>
              <a:t>En</a:t>
            </a:r>
            <a:r>
              <a:rPr lang="en-GB" baseline="0" dirty="0" smtClean="0"/>
              <a:t> primer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 entre FTT y AVB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puntos</a:t>
            </a:r>
            <a:r>
              <a:rPr lang="en-GB" baseline="0" dirty="0" smtClean="0"/>
              <a:t> de vista </a:t>
            </a:r>
            <a:r>
              <a:rPr lang="en-GB" baseline="0" dirty="0" err="1" smtClean="0"/>
              <a:t>distintos</a:t>
            </a:r>
            <a:r>
              <a:rPr lang="en-GB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Fiabilidad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prestando</a:t>
            </a:r>
            <a:r>
              <a:rPr lang="en-GB" baseline="0" dirty="0" smtClean="0"/>
              <a:t> especial </a:t>
            </a:r>
            <a:r>
              <a:rPr lang="en-GB" baseline="0" dirty="0" err="1" smtClean="0"/>
              <a:t>atención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permanents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y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Flexibilidad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estudiamos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servicios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adicionales</a:t>
            </a:r>
            <a:r>
              <a:rPr lang="en-GB" baseline="0" dirty="0" smtClean="0"/>
              <a:t> al control de admission que </a:t>
            </a:r>
            <a:r>
              <a:rPr lang="en-GB" baseline="0" dirty="0" err="1" smtClean="0"/>
              <a:t>incrementan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flexibilidad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Desempeño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términos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deben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intercambiar</a:t>
            </a:r>
            <a:r>
              <a:rPr lang="en-GB" baseline="0" dirty="0" smtClean="0"/>
              <a:t> para completer el control de admission.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En</a:t>
            </a:r>
            <a:r>
              <a:rPr lang="en-GB" baseline="0" dirty="0" smtClean="0"/>
              <a:t> Segundo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, y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base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obtenidos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durante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realizado</a:t>
            </a:r>
            <a:r>
              <a:rPr lang="en-GB" baseline="0" dirty="0" smtClean="0"/>
              <a:t> un studio </a:t>
            </a:r>
            <a:r>
              <a:rPr lang="en-GB" baseline="0" dirty="0" err="1" smtClean="0"/>
              <a:t>cuantitativo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 la version de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 de FTT.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Este studio </a:t>
            </a:r>
            <a:r>
              <a:rPr lang="en-GB" baseline="0" dirty="0" err="1" smtClean="0"/>
              <a:t>supone</a:t>
            </a:r>
            <a:r>
              <a:rPr lang="en-GB" baseline="0" dirty="0" smtClean="0"/>
              <a:t> el primer </a:t>
            </a:r>
            <a:r>
              <a:rPr lang="en-GB" baseline="0" dirty="0" err="1" smtClean="0"/>
              <a:t>paso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complete con AVB, que no ha </a:t>
            </a:r>
            <a:r>
              <a:rPr lang="en-GB" baseline="0" dirty="0" err="1" smtClean="0"/>
              <a:t>podido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completarse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marco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debido</a:t>
            </a:r>
            <a:r>
              <a:rPr lang="en-GB" baseline="0" dirty="0" smtClean="0"/>
              <a:t> a las </a:t>
            </a:r>
            <a:r>
              <a:rPr lang="en-GB" baseline="0" dirty="0" err="1" smtClean="0"/>
              <a:t>limitaciones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temporales</a:t>
            </a:r>
            <a:r>
              <a:rPr lang="en-GB" baseline="0" dirty="0" smtClean="0"/>
              <a:t>.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Finalmente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presenta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simulación</a:t>
            </a:r>
            <a:r>
              <a:rPr lang="en-GB" baseline="0" dirty="0" smtClean="0"/>
              <a:t> del control de admission que se ha </a:t>
            </a:r>
            <a:r>
              <a:rPr lang="en-GB" baseline="0" dirty="0" err="1" smtClean="0"/>
              <a:t>utilizado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cuantitativa</a:t>
            </a:r>
            <a:r>
              <a:rPr lang="en-GB" baseline="0" dirty="0" smtClean="0"/>
              <a:t>.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Cabe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destacar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ha </a:t>
            </a:r>
            <a:r>
              <a:rPr lang="en-GB" baseline="0" dirty="0" err="1" smtClean="0"/>
              <a:t>permitido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contribución</a:t>
            </a:r>
            <a:r>
              <a:rPr lang="en-GB" baseline="0" dirty="0" smtClean="0"/>
              <a:t> a la </a:t>
            </a:r>
            <a:r>
              <a:rPr lang="en-GB" baseline="0" dirty="0" err="1" smtClean="0"/>
              <a:t>especicación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mecanismo</a:t>
            </a:r>
            <a:r>
              <a:rPr lang="en-GB" baseline="0" dirty="0" smtClean="0"/>
              <a:t> de control de admission de FTT.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trabajo</a:t>
            </a:r>
            <a:r>
              <a:rPr lang="en-GB" dirty="0" smtClean="0"/>
              <a:t> </a:t>
            </a:r>
            <a:r>
              <a:rPr lang="en-GB" dirty="0" err="1" smtClean="0"/>
              <a:t>queremos</a:t>
            </a:r>
            <a:r>
              <a:rPr lang="en-GB" dirty="0" smtClean="0"/>
              <a:t> </a:t>
            </a:r>
            <a:r>
              <a:rPr lang="en-GB" dirty="0" err="1" smtClean="0"/>
              <a:t>estudiar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mecanismos</a:t>
            </a:r>
            <a:r>
              <a:rPr lang="en-GB" dirty="0" smtClean="0"/>
              <a:t> de control de admission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implementados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dirty="0" err="1" smtClean="0"/>
              <a:t>En</a:t>
            </a:r>
            <a:r>
              <a:rPr lang="en-GB" baseline="0" dirty="0" smtClean="0"/>
              <a:t> primer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 entre FTT y AVB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puntos</a:t>
            </a:r>
            <a:r>
              <a:rPr lang="en-GB" baseline="0" dirty="0" smtClean="0"/>
              <a:t> de vista </a:t>
            </a:r>
            <a:r>
              <a:rPr lang="en-GB" baseline="0" dirty="0" err="1" smtClean="0"/>
              <a:t>distintos</a:t>
            </a:r>
            <a:r>
              <a:rPr lang="en-GB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Fiabilidad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prestando</a:t>
            </a:r>
            <a:r>
              <a:rPr lang="en-GB" baseline="0" dirty="0" smtClean="0"/>
              <a:t> especial </a:t>
            </a:r>
            <a:r>
              <a:rPr lang="en-GB" baseline="0" dirty="0" err="1" smtClean="0"/>
              <a:t>atención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de </a:t>
            </a:r>
            <a:r>
              <a:rPr lang="en-GB" baseline="0" dirty="0" err="1" smtClean="0"/>
              <a:t>comunicaciones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fallos</a:t>
            </a:r>
            <a:r>
              <a:rPr lang="en-GB" baseline="0" dirty="0" smtClean="0"/>
              <a:t> permanents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canal y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nodos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Flexibilidad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estudiamos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servicios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adicionales</a:t>
            </a:r>
            <a:r>
              <a:rPr lang="en-GB" baseline="0" dirty="0" smtClean="0"/>
              <a:t> al control de admission que </a:t>
            </a:r>
            <a:r>
              <a:rPr lang="en-GB" baseline="0" dirty="0" err="1" smtClean="0"/>
              <a:t>incrementan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flexibilidad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protocolos</a:t>
            </a:r>
            <a:r>
              <a:rPr lang="en-GB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Desempeño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términos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número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mensajes</a:t>
            </a:r>
            <a:r>
              <a:rPr lang="en-GB" baseline="0" dirty="0" smtClean="0"/>
              <a:t> que se </a:t>
            </a:r>
            <a:r>
              <a:rPr lang="en-GB" baseline="0" dirty="0" err="1" smtClean="0"/>
              <a:t>deben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intercambiar</a:t>
            </a:r>
            <a:r>
              <a:rPr lang="en-GB" baseline="0" dirty="0" smtClean="0"/>
              <a:t> para completer el control de admission.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En</a:t>
            </a:r>
            <a:r>
              <a:rPr lang="en-GB" baseline="0" dirty="0" smtClean="0"/>
              <a:t> Segundo </a:t>
            </a:r>
            <a:r>
              <a:rPr lang="en-GB" baseline="0" dirty="0" err="1" smtClean="0"/>
              <a:t>lugar</a:t>
            </a:r>
            <a:r>
              <a:rPr lang="en-GB" baseline="0" dirty="0" smtClean="0"/>
              <a:t>, y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base a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resultados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obtenidos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durante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cualitativa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hemos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realizado</a:t>
            </a:r>
            <a:r>
              <a:rPr lang="en-GB" baseline="0" dirty="0" smtClean="0"/>
              <a:t> un studio </a:t>
            </a:r>
            <a:r>
              <a:rPr lang="en-GB" baseline="0" dirty="0" err="1" smtClean="0"/>
              <a:t>cuantitativo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desempeño</a:t>
            </a:r>
            <a:r>
              <a:rPr lang="en-GB" baseline="0" dirty="0" smtClean="0"/>
              <a:t> de la version de </a:t>
            </a:r>
            <a:r>
              <a:rPr lang="en-GB" baseline="0" dirty="0" err="1" smtClean="0"/>
              <a:t>HaRTES</a:t>
            </a:r>
            <a:r>
              <a:rPr lang="en-GB" baseline="0" dirty="0" smtClean="0"/>
              <a:t> de FTT.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Este studio </a:t>
            </a:r>
            <a:r>
              <a:rPr lang="en-GB" baseline="0" dirty="0" err="1" smtClean="0"/>
              <a:t>supone</a:t>
            </a:r>
            <a:r>
              <a:rPr lang="en-GB" baseline="0" dirty="0" smtClean="0"/>
              <a:t> el primer </a:t>
            </a:r>
            <a:r>
              <a:rPr lang="en-GB" baseline="0" dirty="0" err="1" smtClean="0"/>
              <a:t>paso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complete con AVB, que no ha </a:t>
            </a:r>
            <a:r>
              <a:rPr lang="en-GB" baseline="0" dirty="0" err="1" smtClean="0"/>
              <a:t>podido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completarse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marco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debido</a:t>
            </a:r>
            <a:r>
              <a:rPr lang="en-GB" baseline="0" dirty="0" smtClean="0"/>
              <a:t> a las </a:t>
            </a:r>
            <a:r>
              <a:rPr lang="en-GB" baseline="0" dirty="0" err="1" smtClean="0"/>
              <a:t>limitaciones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temporales</a:t>
            </a:r>
            <a:r>
              <a:rPr lang="en-GB" baseline="0" dirty="0" smtClean="0"/>
              <a:t>.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Finalmente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presenta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modelo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simulación</a:t>
            </a:r>
            <a:r>
              <a:rPr lang="en-GB" baseline="0" dirty="0" smtClean="0"/>
              <a:t> del control de admission que se ha </a:t>
            </a:r>
            <a:r>
              <a:rPr lang="en-GB" baseline="0" dirty="0" err="1" smtClean="0"/>
              <a:t>utilizado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comparación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cuantitativa</a:t>
            </a:r>
            <a:r>
              <a:rPr lang="en-GB" baseline="0" dirty="0" smtClean="0"/>
              <a:t>.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Cabe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destacar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trabajo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nos</a:t>
            </a:r>
            <a:r>
              <a:rPr lang="en-GB" baseline="0" dirty="0" smtClean="0"/>
              <a:t> ha </a:t>
            </a:r>
            <a:r>
              <a:rPr lang="en-GB" baseline="0" dirty="0" err="1" smtClean="0"/>
              <a:t>permitido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realizar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contribución</a:t>
            </a:r>
            <a:r>
              <a:rPr lang="en-GB" baseline="0" dirty="0" smtClean="0"/>
              <a:t> a la </a:t>
            </a:r>
            <a:r>
              <a:rPr lang="en-GB" baseline="0" dirty="0" err="1" smtClean="0"/>
              <a:t>especicación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mecanismo</a:t>
            </a:r>
            <a:r>
              <a:rPr lang="en-GB" baseline="0" dirty="0" smtClean="0"/>
              <a:t> de control de admission de FTT.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687A-0321-4FD2-A545-AEC9F9B32D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6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341E-7BCA-4D3C-ACA3-1D687C7F50C1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4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46D-454A-46AA-98D3-A4C3F05540F8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0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CDE0-C737-4C56-9B7E-F8772EA9C383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815D-624B-4800-A76C-C11C3D264D91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99A6-9A95-47AA-B041-9ABD6A93A23C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9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D3A9-9C7A-4575-A61D-84E7A7AC679D}" type="datetime1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0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76D6-9DB9-479B-AB61-149BCB22231B}" type="datetime1">
              <a:rPr lang="en-GB" smtClean="0"/>
              <a:t>05/10/2016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4879-4E5A-4436-A176-B9D41E00420E}" type="datetime1">
              <a:rPr lang="en-GB" smtClean="0"/>
              <a:t>05/10/2016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87AF-CE1E-411D-8189-5E06C4DC55B5}" type="datetime1">
              <a:rPr lang="en-GB" smtClean="0"/>
              <a:t>05/10/2016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0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ADEE-B7D5-4BE5-9E34-A1800C2EC368}" type="datetime1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350B-3B87-44D4-A4CE-E995F4E328AD}" type="datetime1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6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2B20-9E23-4957-8964-192688811207}" type="datetime1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Related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CE2-1281-4C2B-B6A9-C4BDE7821AB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9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835" y="1399652"/>
            <a:ext cx="8696325" cy="162401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Study of the </a:t>
            </a:r>
            <a:r>
              <a:rPr lang="en-GB" sz="3600" b="1" dirty="0"/>
              <a:t>Admission Control</a:t>
            </a:r>
            <a:r>
              <a:rPr lang="en-GB" sz="3600" dirty="0"/>
              <a:t> in the </a:t>
            </a:r>
            <a:br>
              <a:rPr lang="en-GB" sz="3600" dirty="0"/>
            </a:br>
            <a:r>
              <a:rPr lang="en-GB" sz="3600" b="1" dirty="0"/>
              <a:t>Flexible Time-Triggered </a:t>
            </a:r>
            <a:r>
              <a:rPr lang="en-GB" sz="3600" dirty="0"/>
              <a:t>and the </a:t>
            </a:r>
            <a:br>
              <a:rPr lang="en-GB" sz="3600" dirty="0"/>
            </a:br>
            <a:r>
              <a:rPr lang="en-GB" sz="3600" b="1" dirty="0"/>
              <a:t>Audio Video Bridging </a:t>
            </a:r>
            <a:r>
              <a:rPr lang="en-GB" sz="3600" dirty="0"/>
              <a:t>Communication Protocols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3412" y="3208609"/>
            <a:ext cx="7877175" cy="913857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latin typeface="+mj-lt"/>
              </a:rPr>
              <a:t>A MSc submitted to </a:t>
            </a:r>
            <a:r>
              <a:rPr lang="en-GB" sz="2000" i="1" dirty="0" err="1">
                <a:latin typeface="+mj-lt"/>
              </a:rPr>
              <a:t>Departament</a:t>
            </a:r>
            <a:r>
              <a:rPr lang="en-GB" sz="2000" i="1" dirty="0">
                <a:latin typeface="+mj-lt"/>
              </a:rPr>
              <a:t> de </a:t>
            </a:r>
            <a:r>
              <a:rPr lang="en-GB" sz="2000" i="1" dirty="0" err="1">
                <a:latin typeface="+mj-lt"/>
              </a:rPr>
              <a:t>Ciències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Matemàtiques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i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Informàtica</a:t>
            </a:r>
            <a:r>
              <a:rPr lang="en-GB" sz="2000" dirty="0">
                <a:latin typeface="+mj-lt"/>
              </a:rPr>
              <a:t> of the University of Balearic Islands in accordance with the requirements for the degree of </a:t>
            </a:r>
            <a:r>
              <a:rPr lang="en-GB" sz="2000" dirty="0" err="1"/>
              <a:t>Màster</a:t>
            </a:r>
            <a:r>
              <a:rPr lang="en-GB" sz="2000" dirty="0"/>
              <a:t> </a:t>
            </a:r>
            <a:r>
              <a:rPr lang="en-GB" sz="2000" dirty="0" err="1"/>
              <a:t>Universitari</a:t>
            </a:r>
            <a:r>
              <a:rPr lang="en-GB" sz="2000" dirty="0"/>
              <a:t> </a:t>
            </a:r>
            <a:r>
              <a:rPr lang="en-GB" sz="2000" dirty="0" err="1"/>
              <a:t>Enginyeria</a:t>
            </a:r>
            <a:r>
              <a:rPr lang="en-GB" sz="2000" dirty="0"/>
              <a:t> </a:t>
            </a:r>
            <a:r>
              <a:rPr lang="en-GB" sz="2000" dirty="0" err="1"/>
              <a:t>Informàtica</a:t>
            </a:r>
            <a:r>
              <a:rPr lang="en-GB" sz="2000" dirty="0"/>
              <a:t> (MINF)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62751"/>
              </p:ext>
            </p:extLst>
          </p:nvPr>
        </p:nvGraphicFramePr>
        <p:xfrm>
          <a:off x="3901399" y="64023"/>
          <a:ext cx="1341202" cy="133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Acrobat Document" r:id="rId4" imgW="6876961" imgH="6848380" progId="AcroExch.Document.DC">
                  <p:embed/>
                </p:oleObj>
              </mc:Choice>
              <mc:Fallback>
                <p:oleObj name="Acrobat Document" r:id="rId4" imgW="6876961" imgH="68483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1399" y="64023"/>
                        <a:ext cx="1341202" cy="133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83711" y="4200525"/>
            <a:ext cx="297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Author</a:t>
            </a:r>
          </a:p>
          <a:p>
            <a:pPr algn="ctr"/>
            <a:r>
              <a:rPr lang="es-ES" sz="2400" dirty="0"/>
              <a:t>Inés Álvarez Vadillo</a:t>
            </a:r>
            <a:endParaRPr lang="en-GB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32363" y="5379001"/>
            <a:ext cx="2509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</a:t>
            </a:r>
          </a:p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Luís Almeida</a:t>
            </a:r>
          </a:p>
          <a:p>
            <a:pPr algn="ctr"/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25602" y="5379002"/>
            <a:ext cx="258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</a:t>
            </a:r>
          </a:p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Julián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Proenza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Illes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Balears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899616" y="1690690"/>
            <a:ext cx="5344767" cy="41237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Related work</a:t>
            </a:r>
          </a:p>
          <a:p>
            <a:pPr lvl="1"/>
            <a:r>
              <a:rPr lang="en-GB" sz="2000" dirty="0"/>
              <a:t>Flexible </a:t>
            </a:r>
            <a:r>
              <a:rPr lang="en-GB" sz="2000" dirty="0" smtClean="0"/>
              <a:t>Time-Triggered Protocol</a:t>
            </a:r>
            <a:endParaRPr lang="en-GB" sz="2000" dirty="0"/>
          </a:p>
          <a:p>
            <a:pPr lvl="1"/>
            <a:r>
              <a:rPr lang="en-GB" sz="2000" dirty="0"/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Qualitative </a:t>
            </a:r>
            <a:r>
              <a:rPr lang="en-GB" sz="2400" dirty="0" smtClean="0"/>
              <a:t>comparison of the AC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Quantitative </a:t>
            </a:r>
            <a:r>
              <a:rPr lang="en-GB" sz="2400" dirty="0"/>
              <a:t>study of </a:t>
            </a:r>
            <a:r>
              <a:rPr lang="en-GB" sz="2400" dirty="0" err="1" smtClean="0"/>
              <a:t>HaRTES</a:t>
            </a:r>
            <a:r>
              <a:rPr lang="en-GB" sz="2400" dirty="0" smtClean="0"/>
              <a:t>’ AC</a:t>
            </a:r>
            <a:endParaRPr lang="en-GB" sz="2400" dirty="0"/>
          </a:p>
          <a:p>
            <a:pPr lvl="1"/>
            <a:r>
              <a:rPr lang="en-GB" sz="2000" dirty="0"/>
              <a:t>Simulation model</a:t>
            </a:r>
          </a:p>
          <a:p>
            <a:pPr lvl="1"/>
            <a:r>
              <a:rPr lang="en-GB" sz="2000" dirty="0" smtClean="0"/>
              <a:t>Experiments </a:t>
            </a:r>
          </a:p>
          <a:p>
            <a:pPr lvl="1"/>
            <a:r>
              <a:rPr lang="en-GB" sz="2000" dirty="0" smtClean="0"/>
              <a:t>Results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Publications of this work</a:t>
            </a:r>
            <a:endParaRPr lang="en-GB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946236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Related work</a:t>
            </a:r>
          </a:p>
          <a:p>
            <a:pPr lvl="1"/>
            <a:r>
              <a:rPr lang="en-GB" sz="2000" b="1" dirty="0"/>
              <a:t>Flexible </a:t>
            </a:r>
            <a:r>
              <a:rPr lang="en-GB" sz="2000" b="1" dirty="0" smtClean="0"/>
              <a:t>Time-Triggered Protocol</a:t>
            </a:r>
            <a:endParaRPr lang="en-GB" sz="2000" b="1" dirty="0"/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Qualitative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comparison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Quantitative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study of </a:t>
            </a:r>
            <a:r>
              <a:rPr lang="en-GB" sz="2400" dirty="0" err="1">
                <a:solidFill>
                  <a:schemeClr val="bg2">
                    <a:lumMod val="75000"/>
                  </a:schemeClr>
                </a:solidFill>
              </a:rPr>
              <a:t>HaRTES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Flexible Time-Triggered (I)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8" y="2043141"/>
            <a:ext cx="8066778" cy="2317691"/>
          </a:xfrm>
        </p:spPr>
        <p:txBody>
          <a:bodyPr>
            <a:noAutofit/>
          </a:bodyPr>
          <a:lstStyle/>
          <a:p>
            <a:r>
              <a:rPr lang="en-GB" sz="2400" dirty="0" smtClean="0"/>
              <a:t>Hard and soft Real-Time messages.</a:t>
            </a:r>
          </a:p>
          <a:p>
            <a:r>
              <a:rPr lang="en-GB" sz="2400" b="1" dirty="0" smtClean="0"/>
              <a:t>Master</a:t>
            </a:r>
            <a:r>
              <a:rPr lang="en-GB" sz="2400" dirty="0" smtClean="0"/>
              <a:t>/</a:t>
            </a:r>
            <a:r>
              <a:rPr lang="en-GB" sz="2400" b="1" dirty="0" smtClean="0"/>
              <a:t>multi-slave</a:t>
            </a:r>
            <a:r>
              <a:rPr lang="en-GB" sz="2400" dirty="0" smtClean="0"/>
              <a:t> architecture.</a:t>
            </a:r>
          </a:p>
          <a:p>
            <a:r>
              <a:rPr lang="en-GB" sz="2400" dirty="0" smtClean="0"/>
              <a:t>Master manages communication in slaves.</a:t>
            </a:r>
          </a:p>
          <a:p>
            <a:r>
              <a:rPr lang="en-GB" sz="2400" dirty="0" smtClean="0"/>
              <a:t>Communication divided in </a:t>
            </a:r>
            <a:r>
              <a:rPr lang="en-GB" sz="2400" b="1" dirty="0" smtClean="0"/>
              <a:t>Elementary Cycles </a:t>
            </a:r>
            <a:r>
              <a:rPr lang="en-GB" sz="2400" dirty="0" smtClean="0"/>
              <a:t>(EC).</a:t>
            </a:r>
            <a:endParaRPr lang="en-GB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238921" y="4360832"/>
            <a:ext cx="8666158" cy="1631016"/>
            <a:chOff x="864433" y="4224835"/>
            <a:chExt cx="10598069" cy="1947365"/>
          </a:xfrm>
        </p:grpSpPr>
        <p:cxnSp>
          <p:nvCxnSpPr>
            <p:cNvPr id="8" name="Conector recto de flecha 7"/>
            <p:cNvCxnSpPr/>
            <p:nvPr/>
          </p:nvCxnSpPr>
          <p:spPr>
            <a:xfrm>
              <a:off x="903210" y="5342014"/>
              <a:ext cx="1960480" cy="0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>
              <a:off x="2832663" y="5342014"/>
              <a:ext cx="1110531" cy="0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>
              <a:off x="3918373" y="5348277"/>
              <a:ext cx="4212531" cy="0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8113318" y="5342030"/>
              <a:ext cx="3349184" cy="0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/>
            <p:cNvSpPr/>
            <p:nvPr/>
          </p:nvSpPr>
          <p:spPr>
            <a:xfrm>
              <a:off x="865986" y="5565366"/>
              <a:ext cx="10596516" cy="606834"/>
            </a:xfrm>
            <a:prstGeom prst="rect">
              <a:avLst/>
            </a:prstGeom>
            <a:noFill/>
            <a:ln w="3810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2832663" y="5565366"/>
              <a:ext cx="0" cy="606834"/>
            </a:xfrm>
            <a:prstGeom prst="line">
              <a:avLst/>
            </a:prstGeom>
            <a:ln w="381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3930786" y="5565366"/>
              <a:ext cx="0" cy="606834"/>
            </a:xfrm>
            <a:prstGeom prst="line">
              <a:avLst/>
            </a:prstGeom>
            <a:ln w="381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8137108" y="5565366"/>
              <a:ext cx="0" cy="606834"/>
            </a:xfrm>
            <a:prstGeom prst="line">
              <a:avLst/>
            </a:prstGeom>
            <a:ln w="381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o 15"/>
            <p:cNvGrpSpPr/>
            <p:nvPr/>
          </p:nvGrpSpPr>
          <p:grpSpPr>
            <a:xfrm>
              <a:off x="898052" y="4737579"/>
              <a:ext cx="10532383" cy="590667"/>
              <a:chOff x="881493" y="4773809"/>
              <a:chExt cx="10532383" cy="590667"/>
            </a:xfrm>
          </p:grpSpPr>
          <p:sp>
            <p:nvSpPr>
              <p:cNvPr id="31" name="CuadroTexto 659"/>
              <p:cNvSpPr txBox="1"/>
              <p:nvPr/>
            </p:nvSpPr>
            <p:spPr>
              <a:xfrm>
                <a:off x="881493" y="4779701"/>
                <a:ext cx="197288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/>
                  <a:t>Trigger Message window</a:t>
                </a:r>
              </a:p>
            </p:txBody>
          </p:sp>
          <p:sp>
            <p:nvSpPr>
              <p:cNvPr id="32" name="CuadroTexto 660"/>
              <p:cNvSpPr txBox="1"/>
              <p:nvPr/>
            </p:nvSpPr>
            <p:spPr>
              <a:xfrm>
                <a:off x="2562786" y="4773809"/>
                <a:ext cx="1622361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/>
                  <a:t>Turn Around window</a:t>
                </a:r>
              </a:p>
            </p:txBody>
          </p:sp>
          <p:sp>
            <p:nvSpPr>
              <p:cNvPr id="33" name="CuadroTexto 661"/>
              <p:cNvSpPr txBox="1"/>
              <p:nvPr/>
            </p:nvSpPr>
            <p:spPr>
              <a:xfrm>
                <a:off x="3943194" y="4924264"/>
                <a:ext cx="4187711" cy="3385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/>
                  <a:t>Synchronous window</a:t>
                </a:r>
              </a:p>
            </p:txBody>
          </p:sp>
          <p:sp>
            <p:nvSpPr>
              <p:cNvPr id="34" name="CuadroTexto 662"/>
              <p:cNvSpPr txBox="1"/>
              <p:nvPr/>
            </p:nvSpPr>
            <p:spPr>
              <a:xfrm>
                <a:off x="8113318" y="4920964"/>
                <a:ext cx="330055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/>
                  <a:t>Asynchronous window</a:t>
                </a:r>
              </a:p>
            </p:txBody>
          </p:sp>
        </p:grpSp>
        <p:cxnSp>
          <p:nvCxnSpPr>
            <p:cNvPr id="17" name="Conector recto de flecha 16"/>
            <p:cNvCxnSpPr/>
            <p:nvPr/>
          </p:nvCxnSpPr>
          <p:spPr>
            <a:xfrm>
              <a:off x="903210" y="4677483"/>
              <a:ext cx="10528253" cy="0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646"/>
            <p:cNvSpPr txBox="1"/>
            <p:nvPr/>
          </p:nvSpPr>
          <p:spPr>
            <a:xfrm>
              <a:off x="903210" y="4224835"/>
              <a:ext cx="105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Elementary Cycle</a:t>
              </a: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2230873" y="5577777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648"/>
            <p:cNvSpPr txBox="1"/>
            <p:nvPr/>
          </p:nvSpPr>
          <p:spPr>
            <a:xfrm>
              <a:off x="864433" y="5699506"/>
              <a:ext cx="136488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TM</a:t>
              </a:r>
              <a:endParaRPr lang="es-ES" sz="2000" dirty="0"/>
            </a:p>
          </p:txBody>
        </p:sp>
        <p:cxnSp>
          <p:nvCxnSpPr>
            <p:cNvPr id="21" name="Conector recto 20"/>
            <p:cNvCxnSpPr/>
            <p:nvPr/>
          </p:nvCxnSpPr>
          <p:spPr>
            <a:xfrm>
              <a:off x="4880001" y="5570408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5508937" y="5577777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651"/>
            <p:cNvSpPr txBox="1"/>
            <p:nvPr/>
          </p:nvSpPr>
          <p:spPr>
            <a:xfrm>
              <a:off x="3943195" y="5698343"/>
              <a:ext cx="9368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SM1</a:t>
              </a:r>
              <a:endParaRPr lang="es-ES" sz="1400" dirty="0"/>
            </a:p>
          </p:txBody>
        </p:sp>
        <p:sp>
          <p:nvSpPr>
            <p:cNvPr id="24" name="CuadroTexto 652"/>
            <p:cNvSpPr txBox="1"/>
            <p:nvPr/>
          </p:nvSpPr>
          <p:spPr>
            <a:xfrm>
              <a:off x="4848059" y="5702642"/>
              <a:ext cx="6928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SM2</a:t>
              </a:r>
              <a:endParaRPr lang="es-ES" sz="1400" dirty="0"/>
            </a:p>
          </p:txBody>
        </p:sp>
        <p:cxnSp>
          <p:nvCxnSpPr>
            <p:cNvPr id="25" name="Conector recto 24"/>
            <p:cNvCxnSpPr/>
            <p:nvPr/>
          </p:nvCxnSpPr>
          <p:spPr>
            <a:xfrm>
              <a:off x="6425100" y="5570408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654"/>
            <p:cNvSpPr txBox="1"/>
            <p:nvPr/>
          </p:nvSpPr>
          <p:spPr>
            <a:xfrm>
              <a:off x="5506594" y="5698342"/>
              <a:ext cx="91850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SM3</a:t>
              </a:r>
              <a:endParaRPr lang="es-ES" sz="1400" dirty="0"/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9115427" y="5565366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656"/>
            <p:cNvSpPr txBox="1"/>
            <p:nvPr/>
          </p:nvSpPr>
          <p:spPr>
            <a:xfrm>
              <a:off x="8130904" y="5702640"/>
              <a:ext cx="9845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AM1</a:t>
              </a:r>
              <a:endParaRPr lang="es-ES" sz="1400" dirty="0"/>
            </a:p>
          </p:txBody>
        </p:sp>
        <p:cxnSp>
          <p:nvCxnSpPr>
            <p:cNvPr id="29" name="Conector recto 28"/>
            <p:cNvCxnSpPr/>
            <p:nvPr/>
          </p:nvCxnSpPr>
          <p:spPr>
            <a:xfrm>
              <a:off x="9737967" y="5577777"/>
              <a:ext cx="0" cy="594423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658"/>
            <p:cNvSpPr txBox="1"/>
            <p:nvPr/>
          </p:nvSpPr>
          <p:spPr>
            <a:xfrm>
              <a:off x="9060653" y="5690230"/>
              <a:ext cx="7607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/>
                <a:t>AM2</a:t>
              </a:r>
              <a:endParaRPr lang="es-ES" sz="1400" dirty="0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/>
              <a:t>Flexible Time-Triggered (</a:t>
            </a:r>
            <a:r>
              <a:rPr lang="en-GB" sz="4000" dirty="0" smtClean="0"/>
              <a:t>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8" y="2043141"/>
            <a:ext cx="8066778" cy="1220113"/>
          </a:xfrm>
        </p:spPr>
        <p:txBody>
          <a:bodyPr>
            <a:noAutofit/>
          </a:bodyPr>
          <a:lstStyle/>
          <a:p>
            <a:r>
              <a:rPr lang="en-GB" sz="2400" dirty="0" smtClean="0"/>
              <a:t>Virtual communication channels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Streams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Streams defined by attributes (transmission time, relative deadline, priority…)</a:t>
            </a:r>
            <a:endParaRPr lang="en-GB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13</a:t>
            </a:fld>
            <a:endParaRPr lang="en-GB"/>
          </a:p>
        </p:txBody>
      </p:sp>
      <p:grpSp>
        <p:nvGrpSpPr>
          <p:cNvPr id="13" name="Grupo 12"/>
          <p:cNvGrpSpPr/>
          <p:nvPr/>
        </p:nvGrpSpPr>
        <p:grpSpPr>
          <a:xfrm>
            <a:off x="5205803" y="3657327"/>
            <a:ext cx="1976088" cy="962558"/>
            <a:chOff x="5009227" y="3234770"/>
            <a:chExt cx="1831054" cy="891912"/>
          </a:xfrm>
        </p:grpSpPr>
        <p:sp>
          <p:nvSpPr>
            <p:cNvPr id="23" name="Rectángulo 22"/>
            <p:cNvSpPr/>
            <p:nvPr/>
          </p:nvSpPr>
          <p:spPr>
            <a:xfrm>
              <a:off x="6085131" y="3234770"/>
              <a:ext cx="755150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cto de flecha 23"/>
            <p:cNvCxnSpPr>
              <a:stCxn id="22" idx="7"/>
              <a:endCxn id="23" idx="1"/>
            </p:cNvCxnSpPr>
            <p:nvPr/>
          </p:nvCxnSpPr>
          <p:spPr>
            <a:xfrm flipV="1">
              <a:off x="5009227" y="3612345"/>
              <a:ext cx="1075904" cy="5143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5146444" y="5394681"/>
            <a:ext cx="1942507" cy="897262"/>
            <a:chOff x="4711254" y="5190320"/>
            <a:chExt cx="1799938" cy="831408"/>
          </a:xfrm>
        </p:grpSpPr>
        <p:cxnSp>
          <p:nvCxnSpPr>
            <p:cNvPr id="25" name="Conector recto de flecha 24"/>
            <p:cNvCxnSpPr>
              <a:stCxn id="22" idx="5"/>
              <a:endCxn id="27" idx="1"/>
            </p:cNvCxnSpPr>
            <p:nvPr/>
          </p:nvCxnSpPr>
          <p:spPr>
            <a:xfrm>
              <a:off x="4711254" y="5190320"/>
              <a:ext cx="1107020" cy="4538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5818274" y="5266578"/>
              <a:ext cx="692918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4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341879" y="5394680"/>
            <a:ext cx="1963707" cy="897262"/>
            <a:chOff x="2855501" y="4479791"/>
            <a:chExt cx="1570565" cy="717627"/>
          </a:xfrm>
        </p:grpSpPr>
        <p:cxnSp>
          <p:nvCxnSpPr>
            <p:cNvPr id="32" name="Conector recto de flecha 31"/>
            <p:cNvCxnSpPr>
              <a:stCxn id="33" idx="3"/>
              <a:endCxn id="22" idx="3"/>
            </p:cNvCxnSpPr>
            <p:nvPr/>
          </p:nvCxnSpPr>
          <p:spPr>
            <a:xfrm flipV="1">
              <a:off x="3507306" y="4479791"/>
              <a:ext cx="918760" cy="3917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2855501" y="4545613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305303" y="3653567"/>
            <a:ext cx="1907128" cy="989872"/>
            <a:chOff x="2262766" y="3574992"/>
            <a:chExt cx="1767155" cy="917221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009028" y="3952567"/>
              <a:ext cx="1020893" cy="5396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2262766" y="3574992"/>
              <a:ext cx="755150" cy="755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S1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31438" y="4334531"/>
            <a:ext cx="1189154" cy="1242042"/>
            <a:chOff x="3885114" y="3655818"/>
            <a:chExt cx="1367941" cy="1428779"/>
          </a:xfrm>
        </p:grpSpPr>
        <p:sp>
          <p:nvSpPr>
            <p:cNvPr id="22" name="Elipse 21"/>
            <p:cNvSpPr/>
            <p:nvPr/>
          </p:nvSpPr>
          <p:spPr>
            <a:xfrm>
              <a:off x="3885114" y="3655818"/>
              <a:ext cx="1367941" cy="142877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068345" y="4138433"/>
              <a:ext cx="1005882" cy="46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 smtClean="0"/>
                <a:t>Switch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4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/>
              <a:t>Flexible Time-Triggered (</a:t>
            </a:r>
            <a:r>
              <a:rPr lang="en-GB" sz="4000" dirty="0" smtClean="0"/>
              <a:t>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8" y="2043141"/>
            <a:ext cx="8066778" cy="1220113"/>
          </a:xfrm>
        </p:spPr>
        <p:txBody>
          <a:bodyPr>
            <a:noAutofit/>
          </a:bodyPr>
          <a:lstStyle/>
          <a:p>
            <a:r>
              <a:rPr lang="en-GB" sz="2400" dirty="0" smtClean="0"/>
              <a:t>Virtual communication channels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Streams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Streams defined by attributes (transmission time, relative deadline, priority…)</a:t>
            </a:r>
            <a:endParaRPr lang="en-GB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14</a:t>
            </a:fld>
            <a:endParaRPr lang="en-GB"/>
          </a:p>
        </p:txBody>
      </p:sp>
      <p:grpSp>
        <p:nvGrpSpPr>
          <p:cNvPr id="13" name="Grupo 12"/>
          <p:cNvGrpSpPr/>
          <p:nvPr/>
        </p:nvGrpSpPr>
        <p:grpSpPr>
          <a:xfrm>
            <a:off x="5205803" y="3657327"/>
            <a:ext cx="1976088" cy="962558"/>
            <a:chOff x="5009227" y="3234770"/>
            <a:chExt cx="1831054" cy="891912"/>
          </a:xfrm>
        </p:grpSpPr>
        <p:sp>
          <p:nvSpPr>
            <p:cNvPr id="23" name="Rectángulo 22"/>
            <p:cNvSpPr/>
            <p:nvPr/>
          </p:nvSpPr>
          <p:spPr>
            <a:xfrm>
              <a:off x="6085131" y="3234770"/>
              <a:ext cx="755150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cto de flecha 23"/>
            <p:cNvCxnSpPr>
              <a:stCxn id="22" idx="7"/>
              <a:endCxn id="23" idx="1"/>
            </p:cNvCxnSpPr>
            <p:nvPr/>
          </p:nvCxnSpPr>
          <p:spPr>
            <a:xfrm flipV="1">
              <a:off x="5009227" y="3612345"/>
              <a:ext cx="1075904" cy="5143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5146444" y="5394681"/>
            <a:ext cx="1942507" cy="897262"/>
            <a:chOff x="4711254" y="5190320"/>
            <a:chExt cx="1799938" cy="831408"/>
          </a:xfrm>
        </p:grpSpPr>
        <p:cxnSp>
          <p:nvCxnSpPr>
            <p:cNvPr id="25" name="Conector recto de flecha 24"/>
            <p:cNvCxnSpPr>
              <a:stCxn id="22" idx="5"/>
              <a:endCxn id="27" idx="1"/>
            </p:cNvCxnSpPr>
            <p:nvPr/>
          </p:nvCxnSpPr>
          <p:spPr>
            <a:xfrm>
              <a:off x="4711254" y="5190320"/>
              <a:ext cx="1107020" cy="4538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5818274" y="5266578"/>
              <a:ext cx="692918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4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341879" y="5394680"/>
            <a:ext cx="1963707" cy="897262"/>
            <a:chOff x="2855501" y="4479791"/>
            <a:chExt cx="1570565" cy="717627"/>
          </a:xfrm>
        </p:grpSpPr>
        <p:cxnSp>
          <p:nvCxnSpPr>
            <p:cNvPr id="32" name="Conector recto de flecha 31"/>
            <p:cNvCxnSpPr>
              <a:stCxn id="33" idx="3"/>
              <a:endCxn id="22" idx="3"/>
            </p:cNvCxnSpPr>
            <p:nvPr/>
          </p:nvCxnSpPr>
          <p:spPr>
            <a:xfrm flipV="1">
              <a:off x="3507306" y="4479791"/>
              <a:ext cx="918760" cy="3917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2855501" y="4545613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305303" y="3653567"/>
            <a:ext cx="1907128" cy="989872"/>
            <a:chOff x="2262766" y="3574992"/>
            <a:chExt cx="1767155" cy="917221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009028" y="3952567"/>
              <a:ext cx="1020893" cy="5396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2262766" y="3574992"/>
              <a:ext cx="755150" cy="755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S1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31438" y="4334531"/>
            <a:ext cx="1189154" cy="1242042"/>
            <a:chOff x="3885114" y="3655818"/>
            <a:chExt cx="1367941" cy="1428779"/>
          </a:xfrm>
        </p:grpSpPr>
        <p:sp>
          <p:nvSpPr>
            <p:cNvPr id="22" name="Elipse 21"/>
            <p:cNvSpPr/>
            <p:nvPr/>
          </p:nvSpPr>
          <p:spPr>
            <a:xfrm>
              <a:off x="3885114" y="3655818"/>
              <a:ext cx="1367941" cy="142877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068345" y="4138433"/>
              <a:ext cx="1005882" cy="46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 smtClean="0"/>
                <a:t>Switch</a:t>
              </a:r>
              <a:endParaRPr lang="en-GB" sz="2000" dirty="0"/>
            </a:p>
          </p:txBody>
        </p:sp>
      </p:grpSp>
      <p:sp>
        <p:nvSpPr>
          <p:cNvPr id="8" name="Arco 7"/>
          <p:cNvSpPr/>
          <p:nvPr/>
        </p:nvSpPr>
        <p:spPr>
          <a:xfrm rot="8248080">
            <a:off x="2480833" y="233277"/>
            <a:ext cx="4818575" cy="4379441"/>
          </a:xfrm>
          <a:prstGeom prst="arc">
            <a:avLst>
              <a:gd name="adj1" fmla="val 16212553"/>
              <a:gd name="adj2" fmla="val 0"/>
            </a:avLst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/>
              <a:t>Flexible Time-Triggered (</a:t>
            </a:r>
            <a:r>
              <a:rPr lang="en-GB" sz="4000" dirty="0" smtClean="0"/>
              <a:t>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8" y="2043141"/>
            <a:ext cx="8066778" cy="1220113"/>
          </a:xfrm>
        </p:spPr>
        <p:txBody>
          <a:bodyPr>
            <a:noAutofit/>
          </a:bodyPr>
          <a:lstStyle/>
          <a:p>
            <a:r>
              <a:rPr lang="en-GB" sz="2400" dirty="0" smtClean="0"/>
              <a:t>Virtual communication channels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Streams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Streams defined by attributes (transmission time, relative deadline, priority…)</a:t>
            </a:r>
            <a:endParaRPr lang="en-GB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15</a:t>
            </a:fld>
            <a:endParaRPr lang="en-GB"/>
          </a:p>
        </p:txBody>
      </p:sp>
      <p:grpSp>
        <p:nvGrpSpPr>
          <p:cNvPr id="13" name="Grupo 12"/>
          <p:cNvGrpSpPr/>
          <p:nvPr/>
        </p:nvGrpSpPr>
        <p:grpSpPr>
          <a:xfrm>
            <a:off x="5205803" y="3657327"/>
            <a:ext cx="1976088" cy="962558"/>
            <a:chOff x="5009227" y="3234770"/>
            <a:chExt cx="1831054" cy="891912"/>
          </a:xfrm>
        </p:grpSpPr>
        <p:sp>
          <p:nvSpPr>
            <p:cNvPr id="23" name="Rectángulo 22"/>
            <p:cNvSpPr/>
            <p:nvPr/>
          </p:nvSpPr>
          <p:spPr>
            <a:xfrm>
              <a:off x="6085131" y="3234770"/>
              <a:ext cx="755150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cto de flecha 23"/>
            <p:cNvCxnSpPr>
              <a:stCxn id="22" idx="7"/>
              <a:endCxn id="23" idx="1"/>
            </p:cNvCxnSpPr>
            <p:nvPr/>
          </p:nvCxnSpPr>
          <p:spPr>
            <a:xfrm flipV="1">
              <a:off x="5009227" y="3612345"/>
              <a:ext cx="1075904" cy="5143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5146444" y="5394681"/>
            <a:ext cx="1942507" cy="897262"/>
            <a:chOff x="4711254" y="5190320"/>
            <a:chExt cx="1799938" cy="831408"/>
          </a:xfrm>
        </p:grpSpPr>
        <p:cxnSp>
          <p:nvCxnSpPr>
            <p:cNvPr id="25" name="Conector recto de flecha 24"/>
            <p:cNvCxnSpPr>
              <a:stCxn id="22" idx="5"/>
              <a:endCxn id="27" idx="1"/>
            </p:cNvCxnSpPr>
            <p:nvPr/>
          </p:nvCxnSpPr>
          <p:spPr>
            <a:xfrm>
              <a:off x="4711254" y="5190320"/>
              <a:ext cx="1107020" cy="4538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5818274" y="5266578"/>
              <a:ext cx="692918" cy="75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4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341879" y="5394680"/>
            <a:ext cx="1963707" cy="897262"/>
            <a:chOff x="2855501" y="4479791"/>
            <a:chExt cx="1570565" cy="717627"/>
          </a:xfrm>
        </p:grpSpPr>
        <p:cxnSp>
          <p:nvCxnSpPr>
            <p:cNvPr id="32" name="Conector recto de flecha 31"/>
            <p:cNvCxnSpPr>
              <a:stCxn id="33" idx="3"/>
              <a:endCxn id="22" idx="3"/>
            </p:cNvCxnSpPr>
            <p:nvPr/>
          </p:nvCxnSpPr>
          <p:spPr>
            <a:xfrm flipV="1">
              <a:off x="3507306" y="4479791"/>
              <a:ext cx="918760" cy="3917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2855501" y="4545613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S</a:t>
              </a:r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305303" y="3653567"/>
            <a:ext cx="1907128" cy="989872"/>
            <a:chOff x="2262766" y="3574992"/>
            <a:chExt cx="1767155" cy="917221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009028" y="3952567"/>
              <a:ext cx="1020893" cy="5396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2262766" y="3574992"/>
              <a:ext cx="755150" cy="755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S1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31438" y="4334531"/>
            <a:ext cx="1189154" cy="1242042"/>
            <a:chOff x="3885114" y="3655818"/>
            <a:chExt cx="1367941" cy="1428779"/>
          </a:xfrm>
        </p:grpSpPr>
        <p:sp>
          <p:nvSpPr>
            <p:cNvPr id="22" name="Elipse 21"/>
            <p:cNvSpPr/>
            <p:nvPr/>
          </p:nvSpPr>
          <p:spPr>
            <a:xfrm>
              <a:off x="3885114" y="3655818"/>
              <a:ext cx="1367941" cy="142877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068345" y="4138433"/>
              <a:ext cx="1005882" cy="46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 smtClean="0"/>
                <a:t>Switch</a:t>
              </a:r>
              <a:endParaRPr lang="en-GB" sz="2000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110675" y="3661710"/>
            <a:ext cx="3256252" cy="369332"/>
            <a:chOff x="3187304" y="3624807"/>
            <a:chExt cx="3152018" cy="369332"/>
          </a:xfrm>
        </p:grpSpPr>
        <p:cxnSp>
          <p:nvCxnSpPr>
            <p:cNvPr id="50" name="Conector recto 49"/>
            <p:cNvCxnSpPr/>
            <p:nvPr/>
          </p:nvCxnSpPr>
          <p:spPr>
            <a:xfrm flipH="1">
              <a:off x="3187304" y="3810006"/>
              <a:ext cx="406796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o 47"/>
            <p:cNvGrpSpPr/>
            <p:nvPr/>
          </p:nvGrpSpPr>
          <p:grpSpPr>
            <a:xfrm>
              <a:off x="3474109" y="3624807"/>
              <a:ext cx="2595704" cy="369332"/>
              <a:chOff x="3380780" y="3794893"/>
              <a:chExt cx="705978" cy="282545"/>
            </a:xfrm>
          </p:grpSpPr>
          <p:sp>
            <p:nvSpPr>
              <p:cNvPr id="53" name="CuadroTexto 52"/>
              <p:cNvSpPr txBox="1"/>
              <p:nvPr/>
            </p:nvSpPr>
            <p:spPr>
              <a:xfrm>
                <a:off x="3380780" y="3794893"/>
                <a:ext cx="705976" cy="28254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 smtClean="0"/>
                  <a:t>Stream1</a:t>
                </a:r>
                <a:endParaRPr lang="en-GB" dirty="0"/>
              </a:p>
            </p:txBody>
          </p:sp>
          <p:grpSp>
            <p:nvGrpSpPr>
              <p:cNvPr id="52" name="Grupo 51"/>
              <p:cNvGrpSpPr/>
              <p:nvPr/>
            </p:nvGrpSpPr>
            <p:grpSpPr>
              <a:xfrm>
                <a:off x="3380782" y="3840478"/>
                <a:ext cx="705976" cy="200025"/>
                <a:chOff x="6954926" y="1552738"/>
                <a:chExt cx="2127083" cy="542095"/>
              </a:xfrm>
            </p:grpSpPr>
            <p:sp>
              <p:nvSpPr>
                <p:cNvPr id="54" name="Elipse 53"/>
                <p:cNvSpPr/>
                <p:nvPr/>
              </p:nvSpPr>
              <p:spPr>
                <a:xfrm>
                  <a:off x="8957120" y="1563552"/>
                  <a:ext cx="124889" cy="531279"/>
                </a:xfrm>
                <a:prstGeom prst="ellips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Rectángulo 54"/>
                <p:cNvSpPr/>
                <p:nvPr/>
              </p:nvSpPr>
              <p:spPr>
                <a:xfrm>
                  <a:off x="8794435" y="1559339"/>
                  <a:ext cx="222688" cy="5265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954926" y="1552738"/>
                  <a:ext cx="139957" cy="542095"/>
                </a:xfrm>
                <a:prstGeom prst="ellips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7" name="Conector recto 56"/>
                <p:cNvCxnSpPr>
                  <a:stCxn id="56" idx="4"/>
                  <a:endCxn id="54" idx="4"/>
                </p:cNvCxnSpPr>
                <p:nvPr/>
              </p:nvCxnSpPr>
              <p:spPr>
                <a:xfrm flipV="1">
                  <a:off x="7024905" y="2094831"/>
                  <a:ext cx="1994654" cy="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>
                  <a:stCxn id="56" idx="0"/>
                  <a:endCxn id="54" idx="0"/>
                </p:cNvCxnSpPr>
                <p:nvPr/>
              </p:nvCxnSpPr>
              <p:spPr>
                <a:xfrm>
                  <a:off x="7024905" y="1552738"/>
                  <a:ext cx="1994654" cy="10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Conector recto 50"/>
            <p:cNvCxnSpPr>
              <a:endCxn id="54" idx="6"/>
            </p:cNvCxnSpPr>
            <p:nvPr/>
          </p:nvCxnSpPr>
          <p:spPr>
            <a:xfrm flipH="1">
              <a:off x="6069806" y="3810006"/>
              <a:ext cx="269516" cy="77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co 33"/>
          <p:cNvSpPr/>
          <p:nvPr/>
        </p:nvSpPr>
        <p:spPr>
          <a:xfrm rot="8248080">
            <a:off x="2480833" y="233277"/>
            <a:ext cx="4818575" cy="4379441"/>
          </a:xfrm>
          <a:prstGeom prst="arc">
            <a:avLst>
              <a:gd name="adj1" fmla="val 16212553"/>
              <a:gd name="adj2" fmla="val 0"/>
            </a:avLst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o 78"/>
          <p:cNvGrpSpPr/>
          <p:nvPr/>
        </p:nvGrpSpPr>
        <p:grpSpPr>
          <a:xfrm>
            <a:off x="4572000" y="2808479"/>
            <a:ext cx="4572000" cy="3307825"/>
            <a:chOff x="1" y="2808479"/>
            <a:chExt cx="4572000" cy="3307825"/>
          </a:xfrm>
        </p:grpSpPr>
        <p:sp>
          <p:nvSpPr>
            <p:cNvPr id="80" name="Marcador de contenido 2"/>
            <p:cNvSpPr txBox="1">
              <a:spLocks/>
            </p:cNvSpPr>
            <p:nvPr/>
          </p:nvSpPr>
          <p:spPr>
            <a:xfrm>
              <a:off x="1" y="2808479"/>
              <a:ext cx="4572000" cy="55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FTT-SE</a:t>
              </a:r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559354" y="3875177"/>
              <a:ext cx="3453294" cy="2241127"/>
              <a:chOff x="1871069" y="18314489"/>
              <a:chExt cx="4588370" cy="2962624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3544569" y="19603545"/>
                <a:ext cx="1236629" cy="1291623"/>
                <a:chOff x="3005105" y="19210285"/>
                <a:chExt cx="1204152" cy="1257702"/>
              </a:xfrm>
            </p:grpSpPr>
            <p:sp>
              <p:nvSpPr>
                <p:cNvPr id="91" name="Elipse 90"/>
                <p:cNvSpPr/>
                <p:nvPr/>
              </p:nvSpPr>
              <p:spPr>
                <a:xfrm>
                  <a:off x="3005105" y="19210285"/>
                  <a:ext cx="1204152" cy="125770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200" dirty="0"/>
                </a:p>
              </p:txBody>
            </p:sp>
            <p:sp>
              <p:nvSpPr>
                <p:cNvPr id="92" name="CuadroTexto 91"/>
                <p:cNvSpPr txBox="1"/>
                <p:nvPr/>
              </p:nvSpPr>
              <p:spPr>
                <a:xfrm>
                  <a:off x="3005105" y="19383723"/>
                  <a:ext cx="1204151" cy="90968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200" dirty="0"/>
                    <a:t>COTS</a:t>
                  </a:r>
                </a:p>
                <a:p>
                  <a:pPr algn="ctr"/>
                  <a:r>
                    <a:rPr lang="en-GB" sz="2200" dirty="0"/>
                    <a:t>Switch</a:t>
                  </a:r>
                </a:p>
              </p:txBody>
            </p:sp>
          </p:grpSp>
          <p:sp>
            <p:nvSpPr>
              <p:cNvPr id="83" name="Rectángulo 82"/>
              <p:cNvSpPr/>
              <p:nvPr/>
            </p:nvSpPr>
            <p:spPr>
              <a:xfrm>
                <a:off x="1871069" y="19908045"/>
                <a:ext cx="682660" cy="682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84" name="Conector recto de flecha 83"/>
              <p:cNvCxnSpPr>
                <a:stCxn id="83" idx="3"/>
                <a:endCxn id="91" idx="2"/>
              </p:cNvCxnSpPr>
              <p:nvPr/>
            </p:nvCxnSpPr>
            <p:spPr>
              <a:xfrm>
                <a:off x="2553729" y="20249375"/>
                <a:ext cx="990840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ángulo 84"/>
              <p:cNvSpPr/>
              <p:nvPr/>
            </p:nvSpPr>
            <p:spPr>
              <a:xfrm>
                <a:off x="5767838" y="19230988"/>
                <a:ext cx="682660" cy="682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86" name="Rectángulo 85"/>
              <p:cNvSpPr/>
              <p:nvPr/>
            </p:nvSpPr>
            <p:spPr>
              <a:xfrm>
                <a:off x="5776779" y="20594453"/>
                <a:ext cx="682660" cy="682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87" name="Conector recto de flecha 86"/>
              <p:cNvCxnSpPr>
                <a:endCxn id="85" idx="1"/>
              </p:cNvCxnSpPr>
              <p:nvPr/>
            </p:nvCxnSpPr>
            <p:spPr>
              <a:xfrm flipV="1">
                <a:off x="4744256" y="19572318"/>
                <a:ext cx="1023582" cy="4314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de flecha 87"/>
              <p:cNvCxnSpPr>
                <a:endCxn id="86" idx="1"/>
              </p:cNvCxnSpPr>
              <p:nvPr/>
            </p:nvCxnSpPr>
            <p:spPr>
              <a:xfrm>
                <a:off x="4744256" y="20496262"/>
                <a:ext cx="1032523" cy="4395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ángulo 88"/>
              <p:cNvSpPr/>
              <p:nvPr/>
            </p:nvSpPr>
            <p:spPr>
              <a:xfrm>
                <a:off x="3824185" y="18314489"/>
                <a:ext cx="682660" cy="682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cxnSp>
            <p:nvCxnSpPr>
              <p:cNvPr id="90" name="Conector recto de flecha 89"/>
              <p:cNvCxnSpPr>
                <a:stCxn id="89" idx="2"/>
                <a:endCxn id="91" idx="0"/>
              </p:cNvCxnSpPr>
              <p:nvPr/>
            </p:nvCxnSpPr>
            <p:spPr>
              <a:xfrm flipH="1">
                <a:off x="4162883" y="18997149"/>
                <a:ext cx="2632" cy="6064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/>
              <a:t>Flexible </a:t>
            </a:r>
            <a:r>
              <a:rPr lang="en-GB" sz="4000" dirty="0" smtClean="0"/>
              <a:t>Time-Triggered (</a:t>
            </a:r>
            <a:r>
              <a:rPr lang="en-GB" sz="4000" dirty="0"/>
              <a:t>III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16</a:t>
            </a:fld>
            <a:endParaRPr lang="en-GB"/>
          </a:p>
        </p:txBody>
      </p:sp>
      <p:sp>
        <p:nvSpPr>
          <p:cNvPr id="31" name="CuadroTexto 30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Two different implementations.</a:t>
            </a:r>
            <a:endParaRPr lang="en-GB" sz="2800" dirty="0">
              <a:sym typeface="Wingdings" panose="05000000000000000000" pitchFamily="2" charset="2"/>
            </a:endParaRPr>
          </a:p>
        </p:txBody>
      </p:sp>
      <p:grpSp>
        <p:nvGrpSpPr>
          <p:cNvPr id="97" name="Grupo 96"/>
          <p:cNvGrpSpPr/>
          <p:nvPr/>
        </p:nvGrpSpPr>
        <p:grpSpPr>
          <a:xfrm>
            <a:off x="0" y="2808479"/>
            <a:ext cx="4572000" cy="3218712"/>
            <a:chOff x="0" y="2808479"/>
            <a:chExt cx="4572000" cy="3218712"/>
          </a:xfrm>
        </p:grpSpPr>
        <p:grpSp>
          <p:nvGrpSpPr>
            <p:cNvPr id="55" name="Grupo 54"/>
            <p:cNvGrpSpPr/>
            <p:nvPr/>
          </p:nvGrpSpPr>
          <p:grpSpPr>
            <a:xfrm>
              <a:off x="0" y="2808479"/>
              <a:ext cx="4572000" cy="3218712"/>
              <a:chOff x="4572000" y="2808479"/>
              <a:chExt cx="4572000" cy="3218712"/>
            </a:xfrm>
          </p:grpSpPr>
          <p:sp>
            <p:nvSpPr>
              <p:cNvPr id="56" name="Marcador de contenido 2"/>
              <p:cNvSpPr txBox="1">
                <a:spLocks/>
              </p:cNvSpPr>
              <p:nvPr/>
            </p:nvSpPr>
            <p:spPr>
              <a:xfrm>
                <a:off x="4572000" y="2808479"/>
                <a:ext cx="4572000" cy="5593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32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HaRTES</a:t>
                </a:r>
                <a:endParaRPr lang="en-GB" sz="32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7" name="Grupo 56"/>
              <p:cNvGrpSpPr/>
              <p:nvPr/>
            </p:nvGrpSpPr>
            <p:grpSpPr>
              <a:xfrm>
                <a:off x="5129569" y="4485649"/>
                <a:ext cx="3456862" cy="1541542"/>
                <a:chOff x="1621350" y="3700201"/>
                <a:chExt cx="5901301" cy="2631608"/>
              </a:xfrm>
            </p:grpSpPr>
            <p:sp>
              <p:nvSpPr>
                <p:cNvPr id="58" name="Elipse 57"/>
                <p:cNvSpPr/>
                <p:nvPr/>
              </p:nvSpPr>
              <p:spPr>
                <a:xfrm>
                  <a:off x="3773711" y="4179388"/>
                  <a:ext cx="1590480" cy="166121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200" dirty="0"/>
                </a:p>
              </p:txBody>
            </p:sp>
            <p:sp>
              <p:nvSpPr>
                <p:cNvPr id="59" name="Rectángulo 58"/>
                <p:cNvSpPr/>
                <p:nvPr/>
              </p:nvSpPr>
              <p:spPr>
                <a:xfrm>
                  <a:off x="1621350" y="4570993"/>
                  <a:ext cx="877997" cy="87799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2200" dirty="0">
                      <a:solidFill>
                        <a:schemeClr val="tx1"/>
                      </a:solidFill>
                    </a:rPr>
                    <a:t>S1</a:t>
                  </a:r>
                </a:p>
              </p:txBody>
            </p:sp>
            <p:cxnSp>
              <p:nvCxnSpPr>
                <p:cNvPr id="60" name="Conector recto de flecha 59"/>
                <p:cNvCxnSpPr>
                  <a:stCxn id="59" idx="3"/>
                  <a:endCxn id="58" idx="2"/>
                </p:cNvCxnSpPr>
                <p:nvPr/>
              </p:nvCxnSpPr>
              <p:spPr>
                <a:xfrm>
                  <a:off x="2499347" y="5009992"/>
                  <a:ext cx="1274361" cy="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ángulo 60"/>
                <p:cNvSpPr/>
                <p:nvPr/>
              </p:nvSpPr>
              <p:spPr>
                <a:xfrm>
                  <a:off x="6633153" y="3700201"/>
                  <a:ext cx="877997" cy="87799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2200" dirty="0">
                      <a:solidFill>
                        <a:schemeClr val="tx1"/>
                      </a:solidFill>
                    </a:rPr>
                    <a:t>S2</a:t>
                  </a:r>
                </a:p>
              </p:txBody>
            </p:sp>
            <p:sp>
              <p:nvSpPr>
                <p:cNvPr id="62" name="Rectángulo 61"/>
                <p:cNvSpPr/>
                <p:nvPr/>
              </p:nvSpPr>
              <p:spPr>
                <a:xfrm>
                  <a:off x="6644654" y="5453811"/>
                  <a:ext cx="877997" cy="87799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2200" dirty="0">
                      <a:solidFill>
                        <a:schemeClr val="tx1"/>
                      </a:solidFill>
                    </a:rPr>
                    <a:t>S3</a:t>
                  </a:r>
                </a:p>
              </p:txBody>
            </p:sp>
            <p:cxnSp>
              <p:nvCxnSpPr>
                <p:cNvPr id="63" name="Conector recto de flecha 62"/>
                <p:cNvCxnSpPr>
                  <a:endCxn id="61" idx="1"/>
                </p:cNvCxnSpPr>
                <p:nvPr/>
              </p:nvCxnSpPr>
              <p:spPr>
                <a:xfrm flipV="1">
                  <a:off x="5311849" y="4139201"/>
                  <a:ext cx="1321304" cy="55739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cto de flecha 63"/>
                <p:cNvCxnSpPr>
                  <a:endCxn id="62" idx="1"/>
                </p:cNvCxnSpPr>
                <p:nvPr/>
              </p:nvCxnSpPr>
              <p:spPr>
                <a:xfrm>
                  <a:off x="5311849" y="5325954"/>
                  <a:ext cx="1332805" cy="5668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CuadroTexto 94"/>
            <p:cNvSpPr txBox="1"/>
            <p:nvPr/>
          </p:nvSpPr>
          <p:spPr>
            <a:xfrm>
              <a:off x="1810500" y="5227411"/>
              <a:ext cx="947430" cy="33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Switch</a:t>
              </a:r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2092359" y="483837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2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Flexible Time-Triggered (III)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17</a:t>
            </a:fld>
            <a:endParaRPr lang="en-GB"/>
          </a:p>
        </p:txBody>
      </p:sp>
      <p:sp>
        <p:nvSpPr>
          <p:cNvPr id="73" name="Marcador de contenido 2"/>
          <p:cNvSpPr txBox="1">
            <a:spLocks/>
          </p:cNvSpPr>
          <p:nvPr/>
        </p:nvSpPr>
        <p:spPr>
          <a:xfrm>
            <a:off x="1727622" y="1928471"/>
            <a:ext cx="5685182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 err="1" smtClean="0">
                <a:solidFill>
                  <a:schemeClr val="accent1">
                    <a:lumMod val="50000"/>
                  </a:schemeClr>
                </a:solidFill>
              </a:rPr>
              <a:t>HaRTES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’ Admission Control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960182" y="2858814"/>
            <a:ext cx="5223636" cy="2329412"/>
            <a:chOff x="2843569" y="4091334"/>
            <a:chExt cx="3456862" cy="1541542"/>
          </a:xfrm>
        </p:grpSpPr>
        <p:grpSp>
          <p:nvGrpSpPr>
            <p:cNvPr id="74" name="Grupo 73"/>
            <p:cNvGrpSpPr/>
            <p:nvPr/>
          </p:nvGrpSpPr>
          <p:grpSpPr>
            <a:xfrm>
              <a:off x="2843569" y="4091334"/>
              <a:ext cx="3456862" cy="1541542"/>
              <a:chOff x="1621350" y="3700201"/>
              <a:chExt cx="5901301" cy="2631608"/>
            </a:xfrm>
          </p:grpSpPr>
          <p:sp>
            <p:nvSpPr>
              <p:cNvPr id="75" name="Elipse 74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76" name="Rectángulo 75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77" name="Conector recto de flecha 76"/>
              <p:cNvCxnSpPr>
                <a:stCxn id="76" idx="3"/>
                <a:endCxn id="75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ángulo 77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80" name="Conector recto de flecha 79"/>
              <p:cNvCxnSpPr>
                <a:endCxn id="78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de flecha 80"/>
              <p:cNvCxnSpPr>
                <a:endCxn id="79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CuadroTexto 70"/>
            <p:cNvSpPr txBox="1"/>
            <p:nvPr/>
          </p:nvSpPr>
          <p:spPr>
            <a:xfrm>
              <a:off x="4096500" y="4943934"/>
              <a:ext cx="947430" cy="33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Switch</a:t>
              </a:r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4378359" y="4444061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Master embedded inside the switch.</a:t>
            </a:r>
            <a:endParaRPr lang="en-GB" sz="2600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err="1"/>
              <a:t>HaRTES</a:t>
            </a:r>
            <a:r>
              <a:rPr lang="en-GB" sz="4000" dirty="0"/>
              <a:t> Admission 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18</a:t>
            </a:fld>
            <a:endParaRPr lang="en-GB"/>
          </a:p>
        </p:txBody>
      </p:sp>
      <p:grpSp>
        <p:nvGrpSpPr>
          <p:cNvPr id="39" name="Grupo 38"/>
          <p:cNvGrpSpPr/>
          <p:nvPr/>
        </p:nvGrpSpPr>
        <p:grpSpPr>
          <a:xfrm>
            <a:off x="2397422" y="3523581"/>
            <a:ext cx="4340680" cy="1935669"/>
            <a:chOff x="5129569" y="4485649"/>
            <a:chExt cx="3456862" cy="1541542"/>
          </a:xfrm>
        </p:grpSpPr>
        <p:grpSp>
          <p:nvGrpSpPr>
            <p:cNvPr id="40" name="Grupo 39"/>
            <p:cNvGrpSpPr/>
            <p:nvPr/>
          </p:nvGrpSpPr>
          <p:grpSpPr>
            <a:xfrm>
              <a:off x="5129569" y="4485649"/>
              <a:ext cx="3456862" cy="1541542"/>
              <a:chOff x="1621350" y="3700201"/>
              <a:chExt cx="5901301" cy="2631608"/>
            </a:xfrm>
          </p:grpSpPr>
          <p:sp>
            <p:nvSpPr>
              <p:cNvPr id="43" name="Elipse 42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45" name="Conector recto de flecha 44"/>
              <p:cNvCxnSpPr>
                <a:stCxn id="44" idx="3"/>
                <a:endCxn id="43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ángulo 45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48" name="Conector recto de flecha 47"/>
              <p:cNvCxnSpPr>
                <a:endCxn id="46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de flecha 48"/>
              <p:cNvCxnSpPr>
                <a:endCxn id="47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uadroTexto 40"/>
            <p:cNvSpPr txBox="1"/>
            <p:nvPr/>
          </p:nvSpPr>
          <p:spPr>
            <a:xfrm>
              <a:off x="6382499" y="5230751"/>
              <a:ext cx="94743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Switch</a:t>
              </a: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664358" y="484171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Slave sends slave request at any moment.</a:t>
            </a:r>
            <a:endParaRPr lang="en-GB" sz="2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39" y="3919481"/>
            <a:ext cx="645908" cy="336996"/>
          </a:xfrm>
          <a:prstGeom prst="rect">
            <a:avLst/>
          </a:prstGeom>
        </p:spPr>
      </p:pic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err="1"/>
              <a:t>HaRTES</a:t>
            </a:r>
            <a:r>
              <a:rPr lang="en-GB" sz="4000" dirty="0"/>
              <a:t> Admission 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19</a:t>
            </a:fld>
            <a:endParaRPr lang="en-GB"/>
          </a:p>
        </p:txBody>
      </p:sp>
      <p:grpSp>
        <p:nvGrpSpPr>
          <p:cNvPr id="29" name="Grupo 28"/>
          <p:cNvGrpSpPr/>
          <p:nvPr/>
        </p:nvGrpSpPr>
        <p:grpSpPr>
          <a:xfrm>
            <a:off x="2397422" y="3523581"/>
            <a:ext cx="4340680" cy="1935669"/>
            <a:chOff x="5129569" y="4485649"/>
            <a:chExt cx="3456862" cy="1541542"/>
          </a:xfrm>
        </p:grpSpPr>
        <p:grpSp>
          <p:nvGrpSpPr>
            <p:cNvPr id="30" name="Grupo 29"/>
            <p:cNvGrpSpPr/>
            <p:nvPr/>
          </p:nvGrpSpPr>
          <p:grpSpPr>
            <a:xfrm>
              <a:off x="5129569" y="4485649"/>
              <a:ext cx="3456862" cy="1541542"/>
              <a:chOff x="1621350" y="3700201"/>
              <a:chExt cx="5901301" cy="2631608"/>
            </a:xfrm>
          </p:grpSpPr>
          <p:sp>
            <p:nvSpPr>
              <p:cNvPr id="33" name="Elipse 32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35" name="Conector recto de flecha 34"/>
              <p:cNvCxnSpPr>
                <a:stCxn id="34" idx="3"/>
                <a:endCxn id="33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ángulo 35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38" name="Conector recto de flecha 37"/>
              <p:cNvCxnSpPr>
                <a:endCxn id="36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de flecha 38"/>
              <p:cNvCxnSpPr>
                <a:endCxn id="37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ángulo 31"/>
            <p:cNvSpPr/>
            <p:nvPr/>
          </p:nvSpPr>
          <p:spPr>
            <a:xfrm>
              <a:off x="6664358" y="484171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3970689" y="4596899"/>
            <a:ext cx="1189660" cy="5410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Switch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241394" y="4359117"/>
            <a:ext cx="541020" cy="0"/>
            <a:chOff x="3241394" y="4359117"/>
            <a:chExt cx="541020" cy="0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66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7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043141"/>
            <a:ext cx="8177725" cy="886671"/>
          </a:xfrm>
        </p:spPr>
        <p:txBody>
          <a:bodyPr>
            <a:noAutofit/>
          </a:bodyPr>
          <a:lstStyle/>
          <a:p>
            <a:r>
              <a:rPr lang="en-GB" sz="2400" dirty="0" smtClean="0"/>
              <a:t>Growing use of </a:t>
            </a:r>
            <a:r>
              <a:rPr lang="en-GB" sz="2400" b="1" dirty="0" smtClean="0"/>
              <a:t>Ethernet </a:t>
            </a:r>
            <a:r>
              <a:rPr lang="en-GB" sz="2400" dirty="0" smtClean="0"/>
              <a:t>in</a:t>
            </a:r>
            <a:r>
              <a:rPr lang="en-GB" sz="2400" b="1" dirty="0" smtClean="0"/>
              <a:t> Distributed Embedded Systems</a:t>
            </a:r>
            <a:r>
              <a:rPr lang="en-GB" sz="2400" dirty="0" smtClean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10" y="2929812"/>
            <a:ext cx="3912580" cy="335869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The master processes the slave request.</a:t>
            </a:r>
            <a:endParaRPr lang="en-GB" sz="2600" dirty="0"/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err="1"/>
              <a:t>HaRTES</a:t>
            </a:r>
            <a:r>
              <a:rPr lang="en-GB" sz="4000" dirty="0"/>
              <a:t> Admission Control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20</a:t>
            </a:fld>
            <a:endParaRPr lang="en-GB"/>
          </a:p>
        </p:txBody>
      </p:sp>
      <p:grpSp>
        <p:nvGrpSpPr>
          <p:cNvPr id="40" name="Grupo 39"/>
          <p:cNvGrpSpPr/>
          <p:nvPr/>
        </p:nvGrpSpPr>
        <p:grpSpPr>
          <a:xfrm>
            <a:off x="2397422" y="3523581"/>
            <a:ext cx="4340680" cy="1935669"/>
            <a:chOff x="5129569" y="4485649"/>
            <a:chExt cx="3456862" cy="1541542"/>
          </a:xfrm>
        </p:grpSpPr>
        <p:grpSp>
          <p:nvGrpSpPr>
            <p:cNvPr id="41" name="Grupo 40"/>
            <p:cNvGrpSpPr/>
            <p:nvPr/>
          </p:nvGrpSpPr>
          <p:grpSpPr>
            <a:xfrm>
              <a:off x="5129569" y="4485649"/>
              <a:ext cx="3456862" cy="1541542"/>
              <a:chOff x="1621350" y="3700201"/>
              <a:chExt cx="5901301" cy="2631608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46" name="Conector recto de flecha 45"/>
              <p:cNvCxnSpPr>
                <a:stCxn id="45" idx="3"/>
                <a:endCxn id="44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ángulo 46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49" name="Conector recto de flecha 48"/>
              <p:cNvCxnSpPr>
                <a:endCxn id="47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de flecha 49"/>
              <p:cNvCxnSpPr>
                <a:endCxn id="48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ángulo 42"/>
            <p:cNvSpPr/>
            <p:nvPr/>
          </p:nvSpPr>
          <p:spPr>
            <a:xfrm>
              <a:off x="6664358" y="484171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3970689" y="4596899"/>
            <a:ext cx="1189660" cy="5410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Switch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64" y="4314316"/>
            <a:ext cx="645908" cy="3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The master creates a master command.</a:t>
            </a:r>
            <a:endParaRPr lang="en-GB" sz="2600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err="1"/>
              <a:t>HaRTES</a:t>
            </a:r>
            <a:r>
              <a:rPr lang="en-GB" sz="4000" dirty="0"/>
              <a:t> Admission Control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21</a:t>
            </a:fld>
            <a:endParaRPr lang="en-GB"/>
          </a:p>
        </p:txBody>
      </p:sp>
      <p:grpSp>
        <p:nvGrpSpPr>
          <p:cNvPr id="30" name="Grupo 29"/>
          <p:cNvGrpSpPr/>
          <p:nvPr/>
        </p:nvGrpSpPr>
        <p:grpSpPr>
          <a:xfrm>
            <a:off x="2397422" y="3523581"/>
            <a:ext cx="4340680" cy="1935669"/>
            <a:chOff x="5129569" y="4485649"/>
            <a:chExt cx="3456862" cy="1541542"/>
          </a:xfrm>
        </p:grpSpPr>
        <p:grpSp>
          <p:nvGrpSpPr>
            <p:cNvPr id="31" name="Grupo 30"/>
            <p:cNvGrpSpPr/>
            <p:nvPr/>
          </p:nvGrpSpPr>
          <p:grpSpPr>
            <a:xfrm>
              <a:off x="5129569" y="4485649"/>
              <a:ext cx="3456862" cy="1541542"/>
              <a:chOff x="1621350" y="3700201"/>
              <a:chExt cx="5901301" cy="2631608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36" name="Conector recto de flecha 35"/>
              <p:cNvCxnSpPr>
                <a:stCxn id="35" idx="3"/>
                <a:endCxn id="34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ángulo 36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39" name="Conector recto de flecha 38"/>
              <p:cNvCxnSpPr>
                <a:endCxn id="37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/>
              <p:cNvCxnSpPr>
                <a:endCxn id="38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uadroTexto 31"/>
            <p:cNvSpPr txBox="1"/>
            <p:nvPr/>
          </p:nvSpPr>
          <p:spPr>
            <a:xfrm>
              <a:off x="6382499" y="5340426"/>
              <a:ext cx="94743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Switch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664358" y="484171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75" y="4314316"/>
            <a:ext cx="638887" cy="3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0" y="3977911"/>
            <a:ext cx="638887" cy="336996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err="1"/>
              <a:t>HaRTES</a:t>
            </a:r>
            <a:r>
              <a:rPr lang="en-GB" sz="4000" dirty="0"/>
              <a:t> Admission Control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The master command is broadcasted.</a:t>
            </a:r>
            <a:endParaRPr lang="en-GB" sz="2600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98" y="3494736"/>
            <a:ext cx="638887" cy="33699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98" y="5152643"/>
            <a:ext cx="638887" cy="33699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22</a:t>
            </a:fld>
            <a:endParaRPr lang="en-GB"/>
          </a:p>
        </p:txBody>
      </p:sp>
      <p:grpSp>
        <p:nvGrpSpPr>
          <p:cNvPr id="20" name="Grupo 19"/>
          <p:cNvGrpSpPr/>
          <p:nvPr/>
        </p:nvGrpSpPr>
        <p:grpSpPr>
          <a:xfrm>
            <a:off x="2397422" y="3523581"/>
            <a:ext cx="4340680" cy="1935669"/>
            <a:chOff x="5129569" y="4485649"/>
            <a:chExt cx="3456862" cy="1541542"/>
          </a:xfrm>
        </p:grpSpPr>
        <p:grpSp>
          <p:nvGrpSpPr>
            <p:cNvPr id="21" name="Grupo 20"/>
            <p:cNvGrpSpPr/>
            <p:nvPr/>
          </p:nvGrpSpPr>
          <p:grpSpPr>
            <a:xfrm>
              <a:off x="5129569" y="4485649"/>
              <a:ext cx="3456862" cy="1541542"/>
              <a:chOff x="1621350" y="3700201"/>
              <a:chExt cx="5901301" cy="2631608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3773711" y="4179388"/>
                <a:ext cx="1590480" cy="166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1621350" y="4570993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cxnSp>
            <p:nvCxnSpPr>
              <p:cNvPr id="26" name="Conector recto de flecha 25"/>
              <p:cNvCxnSpPr>
                <a:stCxn id="25" idx="3"/>
                <a:endCxn id="24" idx="2"/>
              </p:cNvCxnSpPr>
              <p:nvPr/>
            </p:nvCxnSpPr>
            <p:spPr>
              <a:xfrm>
                <a:off x="2499347" y="5009992"/>
                <a:ext cx="1274361" cy="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ángulo 26"/>
              <p:cNvSpPr/>
              <p:nvPr/>
            </p:nvSpPr>
            <p:spPr>
              <a:xfrm>
                <a:off x="6633153" y="370020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6644654" y="5453811"/>
                <a:ext cx="877997" cy="877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>
                    <a:solidFill>
                      <a:schemeClr val="tx1"/>
                    </a:solidFill>
                  </a:rPr>
                  <a:t>S3</a:t>
                </a:r>
              </a:p>
            </p:txBody>
          </p:sp>
          <p:cxnSp>
            <p:nvCxnSpPr>
              <p:cNvPr id="29" name="Conector recto de flecha 28"/>
              <p:cNvCxnSpPr>
                <a:endCxn id="27" idx="1"/>
              </p:cNvCxnSpPr>
              <p:nvPr/>
            </p:nvCxnSpPr>
            <p:spPr>
              <a:xfrm flipV="1">
                <a:off x="5311849" y="4139201"/>
                <a:ext cx="1321304" cy="55739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de flecha 29"/>
              <p:cNvCxnSpPr>
                <a:endCxn id="28" idx="1"/>
              </p:cNvCxnSpPr>
              <p:nvPr/>
            </p:nvCxnSpPr>
            <p:spPr>
              <a:xfrm>
                <a:off x="5311849" y="5325954"/>
                <a:ext cx="1332805" cy="5668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ángulo 22"/>
            <p:cNvSpPr/>
            <p:nvPr/>
          </p:nvSpPr>
          <p:spPr>
            <a:xfrm>
              <a:off x="6664358" y="4841716"/>
              <a:ext cx="383712" cy="3835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3970689" y="4596899"/>
            <a:ext cx="1189660" cy="5410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Switch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5265731" y="3898905"/>
            <a:ext cx="541020" cy="0"/>
          </a:xfrm>
          <a:prstGeom prst="straightConnector1">
            <a:avLst/>
          </a:prstGeom>
          <a:ln w="28575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5265731" y="5072690"/>
            <a:ext cx="541020" cy="0"/>
          </a:xfrm>
          <a:prstGeom prst="straightConnector1">
            <a:avLst/>
          </a:prstGeom>
          <a:ln w="28575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 flipH="1">
            <a:off x="3244692" y="4398170"/>
            <a:ext cx="541020" cy="0"/>
            <a:chOff x="3241394" y="4359117"/>
            <a:chExt cx="541020" cy="0"/>
          </a:xfrm>
        </p:grpSpPr>
        <p:cxnSp>
          <p:nvCxnSpPr>
            <p:cNvPr id="36" name="Conector recto de flecha 35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5265731" y="3898905"/>
            <a:ext cx="541020" cy="0"/>
            <a:chOff x="3241394" y="4359117"/>
            <a:chExt cx="541020" cy="0"/>
          </a:xfrm>
        </p:grpSpPr>
        <p:cxnSp>
          <p:nvCxnSpPr>
            <p:cNvPr id="39" name="Conector recto de flecha 38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/>
          <p:cNvGrpSpPr/>
          <p:nvPr/>
        </p:nvGrpSpPr>
        <p:grpSpPr>
          <a:xfrm>
            <a:off x="5265731" y="5072690"/>
            <a:ext cx="541020" cy="0"/>
            <a:chOff x="3241394" y="4359117"/>
            <a:chExt cx="541020" cy="0"/>
          </a:xfrm>
        </p:grpSpPr>
        <p:cxnSp>
          <p:nvCxnSpPr>
            <p:cNvPr id="42" name="Conector recto de flecha 41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/>
              <a:t>Flexible </a:t>
            </a:r>
            <a:r>
              <a:rPr lang="en-GB" sz="4000" dirty="0" smtClean="0"/>
              <a:t>Time-Triggered (</a:t>
            </a:r>
            <a:r>
              <a:rPr lang="en-GB" sz="4000" dirty="0"/>
              <a:t>III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23</a:t>
            </a:fld>
            <a:endParaRPr lang="en-GB"/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1727622" y="1928471"/>
            <a:ext cx="5685182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FTT-SE Admission Control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1960182" y="2698941"/>
            <a:ext cx="5223636" cy="3390048"/>
            <a:chOff x="1871069" y="18314489"/>
            <a:chExt cx="4588370" cy="2962624"/>
          </a:xfrm>
        </p:grpSpPr>
        <p:grpSp>
          <p:nvGrpSpPr>
            <p:cNvPr id="45" name="Grupo 44"/>
            <p:cNvGrpSpPr/>
            <p:nvPr/>
          </p:nvGrpSpPr>
          <p:grpSpPr>
            <a:xfrm>
              <a:off x="3544569" y="19603545"/>
              <a:ext cx="1236629" cy="1291623"/>
              <a:chOff x="3005105" y="19210285"/>
              <a:chExt cx="1204152" cy="1257702"/>
            </a:xfrm>
          </p:grpSpPr>
          <p:sp>
            <p:nvSpPr>
              <p:cNvPr id="68" name="Elipse 67"/>
              <p:cNvSpPr/>
              <p:nvPr/>
            </p:nvSpPr>
            <p:spPr>
              <a:xfrm>
                <a:off x="3005105" y="19210285"/>
                <a:ext cx="1204152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46" name="Rectángulo 45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47" name="Conector recto de flecha 46"/>
            <p:cNvCxnSpPr>
              <a:stCxn id="46" idx="3"/>
              <a:endCxn id="68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 47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50" name="Conector recto de flecha 49"/>
            <p:cNvCxnSpPr>
              <a:endCxn id="48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>
              <a:endCxn id="49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3" name="Conector recto de flecha 52"/>
            <p:cNvCxnSpPr>
              <a:stCxn id="52" idx="2"/>
              <a:endCxn id="68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7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contenido 2"/>
          <p:cNvSpPr>
            <a:spLocks noGrp="1"/>
          </p:cNvSpPr>
          <p:nvPr>
            <p:ph idx="1"/>
          </p:nvPr>
        </p:nvSpPr>
        <p:spPr>
          <a:xfrm>
            <a:off x="628650" y="1936461"/>
            <a:ext cx="7886700" cy="46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Master and slaves connected </a:t>
            </a:r>
            <a:r>
              <a:rPr lang="en-GB" sz="2600" dirty="0" smtClean="0"/>
              <a:t>through </a:t>
            </a:r>
            <a:r>
              <a:rPr lang="en-GB" sz="2600" dirty="0"/>
              <a:t>a COTS switch.</a:t>
            </a:r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24</a:t>
            </a:fld>
            <a:endParaRPr lang="en-GB"/>
          </a:p>
        </p:txBody>
      </p:sp>
      <p:grpSp>
        <p:nvGrpSpPr>
          <p:cNvPr id="42" name="Grupo 41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43" name="Grupo 42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53" name="CuadroTexto 52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44" name="Rectángulo 43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45" name="Conector recto de flecha 44"/>
            <p:cNvCxnSpPr>
              <a:stCxn id="44" idx="3"/>
              <a:endCxn id="52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45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48" name="Conector recto de flecha 47"/>
            <p:cNvCxnSpPr>
              <a:endCxn id="46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>
              <a:endCxn id="47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ángulo 49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1" name="Conector recto de flecha 50"/>
            <p:cNvCxnSpPr>
              <a:stCxn id="50" idx="2"/>
              <a:endCxn id="52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5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21" y="4319179"/>
            <a:ext cx="632340" cy="337248"/>
          </a:xfrm>
          <a:prstGeom prst="rect">
            <a:avLst/>
          </a:prstGeom>
        </p:spPr>
      </p:pic>
      <p:sp>
        <p:nvSpPr>
          <p:cNvPr id="43" name="Marcador de contenido 2"/>
          <p:cNvSpPr>
            <a:spLocks noGrp="1"/>
          </p:cNvSpPr>
          <p:nvPr>
            <p:ph idx="1"/>
          </p:nvPr>
        </p:nvSpPr>
        <p:spPr>
          <a:xfrm>
            <a:off x="628650" y="1936461"/>
            <a:ext cx="7886700" cy="460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/>
              <a:t>S</a:t>
            </a:r>
            <a:r>
              <a:rPr lang="en-GB" sz="2600" dirty="0" smtClean="0"/>
              <a:t>ignalling </a:t>
            </a:r>
            <a:r>
              <a:rPr lang="en-GB" sz="2600" dirty="0"/>
              <a:t>of requests.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25</a:t>
            </a:fld>
            <a:endParaRPr lang="en-GB"/>
          </a:p>
        </p:txBody>
      </p:sp>
      <p:grpSp>
        <p:nvGrpSpPr>
          <p:cNvPr id="48" name="Grupo 47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49" name="Grupo 48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50" name="Rectángulo 49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51" name="Conector recto de flecha 50"/>
            <p:cNvCxnSpPr>
              <a:stCxn id="50" idx="3"/>
              <a:endCxn id="58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54" name="Conector recto de flecha 53"/>
            <p:cNvCxnSpPr>
              <a:endCxn id="52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>
              <a:endCxn id="53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7" name="Conector recto de flecha 56"/>
            <p:cNvCxnSpPr>
              <a:stCxn id="56" idx="2"/>
              <a:endCxn id="58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cto de flecha 18"/>
          <p:cNvCxnSpPr/>
          <p:nvPr/>
        </p:nvCxnSpPr>
        <p:spPr>
          <a:xfrm>
            <a:off x="3241394" y="4745006"/>
            <a:ext cx="541020" cy="0"/>
          </a:xfrm>
          <a:prstGeom prst="straightConnector1">
            <a:avLst/>
          </a:prstGeom>
          <a:ln w="28575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3241394" y="4745006"/>
            <a:ext cx="541020" cy="0"/>
            <a:chOff x="3241394" y="4359117"/>
            <a:chExt cx="541020" cy="0"/>
          </a:xfrm>
        </p:grpSpPr>
        <p:cxnSp>
          <p:nvCxnSpPr>
            <p:cNvPr id="22" name="Conector recto de flecha 21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66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60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S</a:t>
            </a:r>
            <a:r>
              <a:rPr lang="en-GB" sz="2600" dirty="0" smtClean="0"/>
              <a:t>ignalling </a:t>
            </a:r>
            <a:r>
              <a:rPr lang="en-GB" sz="2600" dirty="0"/>
              <a:t>of requests.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41" y="3782194"/>
            <a:ext cx="632340" cy="337248"/>
          </a:xfrm>
          <a:prstGeom prst="rect">
            <a:avLst/>
          </a:prstGeom>
        </p:spPr>
      </p:pic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26</a:t>
            </a:fld>
            <a:endParaRPr lang="en-GB"/>
          </a:p>
        </p:txBody>
      </p:sp>
      <p:grpSp>
        <p:nvGrpSpPr>
          <p:cNvPr id="30" name="Grupo 29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31" name="Grupo 30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32" name="Rectángulo 31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33" name="Conector recto de flecha 32"/>
            <p:cNvCxnSpPr>
              <a:stCxn id="32" idx="3"/>
              <a:endCxn id="40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ángulo 33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36" name="Conector recto de flecha 35"/>
            <p:cNvCxnSpPr>
              <a:endCxn id="34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>
              <a:endCxn id="35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9" name="Conector recto de flecha 38"/>
            <p:cNvCxnSpPr>
              <a:stCxn id="38" idx="2"/>
              <a:endCxn id="40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cto de flecha 18"/>
          <p:cNvCxnSpPr/>
          <p:nvPr/>
        </p:nvCxnSpPr>
        <p:spPr>
          <a:xfrm flipV="1">
            <a:off x="4471109" y="3751780"/>
            <a:ext cx="0" cy="360000"/>
          </a:xfrm>
          <a:prstGeom prst="straightConnector1">
            <a:avLst/>
          </a:prstGeom>
          <a:ln w="28575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 rot="16200000">
            <a:off x="4212340" y="3935860"/>
            <a:ext cx="541020" cy="0"/>
            <a:chOff x="3241394" y="4359117"/>
            <a:chExt cx="541020" cy="0"/>
          </a:xfrm>
        </p:grpSpPr>
        <p:cxnSp>
          <p:nvCxnSpPr>
            <p:cNvPr id="22" name="Conector recto de flecha 21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66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2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schedule.</a:t>
            </a:r>
            <a:endParaRPr lang="en-GB" sz="26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67" y="3779408"/>
            <a:ext cx="646301" cy="337201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27</a:t>
            </a:fld>
            <a:endParaRPr lang="en-GB"/>
          </a:p>
        </p:txBody>
      </p:sp>
      <p:grpSp>
        <p:nvGrpSpPr>
          <p:cNvPr id="21" name="Grupo 20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22" name="Grupo 21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24" name="Conector recto de flecha 23"/>
            <p:cNvCxnSpPr>
              <a:stCxn id="23" idx="3"/>
              <a:endCxn id="45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ángulo 24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27" name="Conector recto de flecha 26"/>
            <p:cNvCxnSpPr>
              <a:endCxn id="25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>
              <a:endCxn id="26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4" name="Conector recto de flecha 43"/>
            <p:cNvCxnSpPr>
              <a:stCxn id="43" idx="2"/>
              <a:endCxn id="45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recto de flecha 31"/>
          <p:cNvCxnSpPr/>
          <p:nvPr/>
        </p:nvCxnSpPr>
        <p:spPr>
          <a:xfrm>
            <a:off x="4471109" y="3777180"/>
            <a:ext cx="0" cy="360000"/>
          </a:xfrm>
          <a:prstGeom prst="straightConnector1">
            <a:avLst/>
          </a:prstGeom>
          <a:ln w="28575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 rot="5400000" flipV="1">
            <a:off x="4212340" y="3950149"/>
            <a:ext cx="541020" cy="0"/>
            <a:chOff x="3241394" y="4359117"/>
            <a:chExt cx="541020" cy="0"/>
          </a:xfrm>
        </p:grpSpPr>
        <p:cxnSp>
          <p:nvCxnSpPr>
            <p:cNvPr id="31" name="Conector recto de flecha 30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99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8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schedule.</a:t>
            </a:r>
            <a:endParaRPr lang="en-GB" sz="26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32" y="3773291"/>
            <a:ext cx="646301" cy="3372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7" y="5612607"/>
            <a:ext cx="646301" cy="33720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80" y="4309706"/>
            <a:ext cx="646301" cy="337201"/>
          </a:xfrm>
          <a:prstGeom prst="rect">
            <a:avLst/>
          </a:prstGeom>
        </p:spPr>
      </p:pic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28</a:t>
            </a:fld>
            <a:endParaRPr lang="en-GB"/>
          </a:p>
        </p:txBody>
      </p:sp>
      <p:grpSp>
        <p:nvGrpSpPr>
          <p:cNvPr id="30" name="Grupo 29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31" name="Grupo 30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32" name="Rectángulo 31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33" name="Conector recto de flecha 32"/>
            <p:cNvCxnSpPr>
              <a:stCxn id="32" idx="3"/>
              <a:endCxn id="40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ángulo 33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36" name="Conector recto de flecha 35"/>
            <p:cNvCxnSpPr>
              <a:endCxn id="34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>
              <a:endCxn id="35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9" name="Conector recto de flecha 38"/>
            <p:cNvCxnSpPr>
              <a:stCxn id="38" idx="2"/>
              <a:endCxn id="40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cto de flecha 26"/>
          <p:cNvCxnSpPr/>
          <p:nvPr/>
        </p:nvCxnSpPr>
        <p:spPr>
          <a:xfrm flipH="1">
            <a:off x="3241394" y="4733024"/>
            <a:ext cx="541020" cy="0"/>
          </a:xfrm>
          <a:prstGeom prst="straightConnector1">
            <a:avLst/>
          </a:prstGeom>
          <a:ln w="28575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351384" y="4202839"/>
            <a:ext cx="541020" cy="0"/>
          </a:xfrm>
          <a:prstGeom prst="straightConnector1">
            <a:avLst/>
          </a:prstGeom>
          <a:ln w="28575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5387873" y="5527215"/>
            <a:ext cx="541020" cy="0"/>
          </a:xfrm>
          <a:prstGeom prst="straightConnector1">
            <a:avLst/>
          </a:prstGeom>
          <a:ln w="28575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/>
          <p:cNvGrpSpPr/>
          <p:nvPr/>
        </p:nvGrpSpPr>
        <p:grpSpPr>
          <a:xfrm rot="10800000" flipV="1">
            <a:off x="3241394" y="4733024"/>
            <a:ext cx="541020" cy="0"/>
            <a:chOff x="3241394" y="4359117"/>
            <a:chExt cx="541020" cy="0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99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o 43"/>
          <p:cNvGrpSpPr/>
          <p:nvPr/>
        </p:nvGrpSpPr>
        <p:grpSpPr>
          <a:xfrm rot="10800000" flipH="1" flipV="1">
            <a:off x="5351384" y="4197175"/>
            <a:ext cx="541020" cy="0"/>
            <a:chOff x="3241394" y="4359117"/>
            <a:chExt cx="541020" cy="0"/>
          </a:xfrm>
        </p:grpSpPr>
        <p:cxnSp>
          <p:nvCxnSpPr>
            <p:cNvPr id="45" name="Conector recto de flecha 44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99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 rot="10800000" flipH="1" flipV="1">
            <a:off x="5387873" y="5527215"/>
            <a:ext cx="541020" cy="0"/>
            <a:chOff x="3241394" y="4359117"/>
            <a:chExt cx="541020" cy="0"/>
          </a:xfrm>
        </p:grpSpPr>
        <p:cxnSp>
          <p:nvCxnSpPr>
            <p:cNvPr id="48" name="Conector recto de flecha 47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9999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1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63" y="4319641"/>
            <a:ext cx="646391" cy="33724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slave request.</a:t>
            </a:r>
            <a:endParaRPr lang="en-GB" sz="26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29</a:t>
            </a:fld>
            <a:endParaRPr lang="en-GB"/>
          </a:p>
        </p:txBody>
      </p:sp>
      <p:grpSp>
        <p:nvGrpSpPr>
          <p:cNvPr id="21" name="Grupo 20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22" name="Grupo 21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24" name="Conector recto de flecha 23"/>
            <p:cNvCxnSpPr>
              <a:stCxn id="23" idx="3"/>
              <a:endCxn id="45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ángulo 24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27" name="Conector recto de flecha 26"/>
            <p:cNvCxnSpPr>
              <a:endCxn id="25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>
              <a:endCxn id="26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4" name="Conector recto de flecha 43"/>
            <p:cNvCxnSpPr>
              <a:stCxn id="43" idx="2"/>
              <a:endCxn id="45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241394" y="4745006"/>
            <a:ext cx="541020" cy="0"/>
            <a:chOff x="3241394" y="4359117"/>
            <a:chExt cx="541020" cy="0"/>
          </a:xfrm>
        </p:grpSpPr>
        <p:cxnSp>
          <p:nvCxnSpPr>
            <p:cNvPr id="35" name="Conector recto de flecha 34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66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043142"/>
            <a:ext cx="8177725" cy="573394"/>
          </a:xfrm>
        </p:spPr>
        <p:txBody>
          <a:bodyPr>
            <a:noAutofit/>
          </a:bodyPr>
          <a:lstStyle/>
          <a:p>
            <a:r>
              <a:rPr lang="en-GB" sz="2400" dirty="0" smtClean="0"/>
              <a:t>Increasing number </a:t>
            </a:r>
            <a:r>
              <a:rPr lang="es-ES" sz="2400" dirty="0" smtClean="0"/>
              <a:t>of </a:t>
            </a:r>
            <a:r>
              <a:rPr lang="en-GB" sz="2400" b="1" dirty="0" smtClean="0"/>
              <a:t>multimedia</a:t>
            </a:r>
            <a:r>
              <a:rPr lang="en-GB" sz="2400" dirty="0" smtClean="0"/>
              <a:t>-based </a:t>
            </a:r>
            <a:r>
              <a:rPr lang="en-GB" sz="2400" b="1" dirty="0" smtClean="0"/>
              <a:t>applications</a:t>
            </a:r>
            <a:r>
              <a:rPr lang="es-ES" sz="2400" dirty="0" smtClean="0"/>
              <a:t>.</a:t>
            </a:r>
            <a:endParaRPr lang="en-GB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304573" y="2808479"/>
            <a:ext cx="8534853" cy="3225766"/>
            <a:chOff x="202455" y="2808479"/>
            <a:chExt cx="8534853" cy="3225766"/>
          </a:xfrm>
        </p:grpSpPr>
        <p:grpSp>
          <p:nvGrpSpPr>
            <p:cNvPr id="25" name="Grupo 24"/>
            <p:cNvGrpSpPr/>
            <p:nvPr/>
          </p:nvGrpSpPr>
          <p:grpSpPr>
            <a:xfrm>
              <a:off x="202455" y="2808479"/>
              <a:ext cx="4440277" cy="3225765"/>
              <a:chOff x="397363" y="2808479"/>
              <a:chExt cx="4245369" cy="3084169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363" y="3434661"/>
                <a:ext cx="4245369" cy="2457987"/>
              </a:xfrm>
              <a:prstGeom prst="rect">
                <a:avLst/>
              </a:prstGeom>
            </p:spPr>
          </p:pic>
          <p:grpSp>
            <p:nvGrpSpPr>
              <p:cNvPr id="18" name="Grupo 17"/>
              <p:cNvGrpSpPr/>
              <p:nvPr/>
            </p:nvGrpSpPr>
            <p:grpSpPr>
              <a:xfrm>
                <a:off x="3717132" y="4360506"/>
                <a:ext cx="581024" cy="382944"/>
                <a:chOff x="3717132" y="4208106"/>
                <a:chExt cx="581024" cy="382944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3717132" y="4208106"/>
                  <a:ext cx="581024" cy="3829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" name="Imagen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7727" y="4208106"/>
                  <a:ext cx="519834" cy="382944"/>
                </a:xfrm>
                <a:prstGeom prst="rect">
                  <a:avLst/>
                </a:prstGeom>
              </p:spPr>
            </p:pic>
          </p:grpSp>
          <p:sp>
            <p:nvSpPr>
              <p:cNvPr id="20" name="Rectángulo 19"/>
              <p:cNvSpPr/>
              <p:nvPr/>
            </p:nvSpPr>
            <p:spPr>
              <a:xfrm>
                <a:off x="577848" y="4372785"/>
                <a:ext cx="698502" cy="4182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432" y="4382310"/>
                <a:ext cx="704918" cy="421200"/>
              </a:xfrm>
              <a:prstGeom prst="rect">
                <a:avLst/>
              </a:prstGeom>
            </p:spPr>
          </p:pic>
          <p:sp>
            <p:nvSpPr>
              <p:cNvPr id="23" name="Marcador de contenido 2"/>
              <p:cNvSpPr txBox="1">
                <a:spLocks/>
              </p:cNvSpPr>
              <p:nvPr/>
            </p:nvSpPr>
            <p:spPr>
              <a:xfrm>
                <a:off x="397363" y="2808479"/>
                <a:ext cx="4245369" cy="573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s-ES" sz="2400" b="1" dirty="0" err="1" smtClean="0"/>
                  <a:t>Infotainment</a:t>
                </a:r>
                <a:endParaRPr lang="en-GB" sz="2400" b="1" dirty="0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4880114" y="2808479"/>
              <a:ext cx="3857194" cy="3225766"/>
              <a:chOff x="5049426" y="2808479"/>
              <a:chExt cx="3687881" cy="3084170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9426" y="3434662"/>
                <a:ext cx="3687881" cy="2457987"/>
              </a:xfrm>
              <a:prstGeom prst="rect">
                <a:avLst/>
              </a:prstGeom>
            </p:spPr>
          </p:pic>
          <p:sp>
            <p:nvSpPr>
              <p:cNvPr id="24" name="Marcador de contenido 2"/>
              <p:cNvSpPr txBox="1">
                <a:spLocks/>
              </p:cNvSpPr>
              <p:nvPr/>
            </p:nvSpPr>
            <p:spPr>
              <a:xfrm>
                <a:off x="5049426" y="2808479"/>
                <a:ext cx="3687881" cy="573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s-ES" sz="2400" b="1" dirty="0" err="1" smtClean="0"/>
                  <a:t>Assistance</a:t>
                </a:r>
                <a:endParaRPr lang="en-GB" sz="2400" b="1" dirty="0"/>
              </a:p>
            </p:txBody>
          </p:sp>
        </p:grp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slave request.</a:t>
            </a:r>
            <a:endParaRPr lang="en-GB" sz="26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18" y="3774532"/>
            <a:ext cx="646391" cy="337248"/>
          </a:xfrm>
          <a:prstGeom prst="rect">
            <a:avLst/>
          </a:prstGeom>
        </p:spPr>
      </p:pic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30</a:t>
            </a:fld>
            <a:endParaRPr lang="en-GB"/>
          </a:p>
        </p:txBody>
      </p:sp>
      <p:grpSp>
        <p:nvGrpSpPr>
          <p:cNvPr id="30" name="Grupo 29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31" name="Grupo 30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32" name="Rectángulo 31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33" name="Conector recto de flecha 32"/>
            <p:cNvCxnSpPr>
              <a:stCxn id="32" idx="3"/>
              <a:endCxn id="40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ángulo 33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36" name="Conector recto de flecha 35"/>
            <p:cNvCxnSpPr>
              <a:endCxn id="34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>
              <a:endCxn id="35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9" name="Conector recto de flecha 38"/>
            <p:cNvCxnSpPr>
              <a:stCxn id="38" idx="2"/>
              <a:endCxn id="40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 rot="16200000">
            <a:off x="4212340" y="3935860"/>
            <a:ext cx="541020" cy="0"/>
            <a:chOff x="3241394" y="4359117"/>
            <a:chExt cx="541020" cy="0"/>
          </a:xfrm>
        </p:grpSpPr>
        <p:cxnSp>
          <p:nvCxnSpPr>
            <p:cNvPr id="23" name="Conector recto de flecha 22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66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9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8" y="3772204"/>
            <a:ext cx="639365" cy="33724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master command.</a:t>
            </a:r>
            <a:endParaRPr lang="en-GB" sz="26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31</a:t>
            </a:fld>
            <a:endParaRPr lang="en-GB"/>
          </a:p>
        </p:txBody>
      </p:sp>
      <p:grpSp>
        <p:nvGrpSpPr>
          <p:cNvPr id="21" name="Grupo 20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22" name="Grupo 21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24" name="Conector recto de flecha 23"/>
            <p:cNvCxnSpPr>
              <a:stCxn id="23" idx="3"/>
              <a:endCxn id="44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ángulo 24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27" name="Conector recto de flecha 26"/>
            <p:cNvCxnSpPr>
              <a:endCxn id="25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>
              <a:endCxn id="26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ángulo 41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3" name="Conector recto de flecha 42"/>
            <p:cNvCxnSpPr>
              <a:stCxn id="42" idx="2"/>
              <a:endCxn id="44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 rot="5400000" flipV="1">
            <a:off x="4212340" y="3950149"/>
            <a:ext cx="541020" cy="0"/>
            <a:chOff x="3241394" y="4359117"/>
            <a:chExt cx="541020" cy="0"/>
          </a:xfrm>
        </p:grpSpPr>
        <p:cxnSp>
          <p:nvCxnSpPr>
            <p:cNvPr id="31" name="Conector recto de flecha 30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0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FTT-SE Admission </a:t>
            </a:r>
            <a:r>
              <a:rPr lang="en-GB" sz="4000" dirty="0"/>
              <a:t>Control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</a:t>
            </a:r>
            <a:r>
              <a:rPr lang="en-GB" sz="2600" dirty="0" smtClean="0"/>
              <a:t>ransmission </a:t>
            </a:r>
            <a:r>
              <a:rPr lang="en-GB" sz="2600" dirty="0"/>
              <a:t>of </a:t>
            </a:r>
            <a:r>
              <a:rPr lang="en-GB" sz="2600" dirty="0" smtClean="0"/>
              <a:t>master command.</a:t>
            </a:r>
            <a:endParaRPr lang="en-GB" sz="26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39" y="4309683"/>
            <a:ext cx="639366" cy="33724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7" y="3769714"/>
            <a:ext cx="639366" cy="33724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7" y="5598271"/>
            <a:ext cx="639366" cy="33724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32</a:t>
            </a:fld>
            <a:endParaRPr lang="en-GB"/>
          </a:p>
        </p:txBody>
      </p:sp>
      <p:grpSp>
        <p:nvGrpSpPr>
          <p:cNvPr id="29" name="Grupo 28"/>
          <p:cNvGrpSpPr/>
          <p:nvPr/>
        </p:nvGrpSpPr>
        <p:grpSpPr>
          <a:xfrm>
            <a:off x="2395794" y="3007125"/>
            <a:ext cx="4352412" cy="2824639"/>
            <a:chOff x="1871069" y="18314489"/>
            <a:chExt cx="4588370" cy="2962624"/>
          </a:xfrm>
        </p:grpSpPr>
        <p:grpSp>
          <p:nvGrpSpPr>
            <p:cNvPr id="30" name="Grupo 29"/>
            <p:cNvGrpSpPr/>
            <p:nvPr/>
          </p:nvGrpSpPr>
          <p:grpSpPr>
            <a:xfrm>
              <a:off x="3544569" y="19603565"/>
              <a:ext cx="1236628" cy="1291624"/>
              <a:chOff x="3005105" y="19210290"/>
              <a:chExt cx="1204151" cy="1257702"/>
            </a:xfrm>
          </p:grpSpPr>
          <p:sp>
            <p:nvSpPr>
              <p:cNvPr id="39" name="Elipse 38"/>
              <p:cNvSpPr/>
              <p:nvPr/>
            </p:nvSpPr>
            <p:spPr>
              <a:xfrm>
                <a:off x="3005105" y="19210290"/>
                <a:ext cx="1204151" cy="125770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3005105" y="19383723"/>
                <a:ext cx="1204151" cy="9096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200" dirty="0"/>
                  <a:t>COTS</a:t>
                </a:r>
              </a:p>
              <a:p>
                <a:pPr algn="ctr"/>
                <a:r>
                  <a:rPr lang="en-GB" sz="2200" dirty="0"/>
                  <a:t>Switch</a:t>
                </a:r>
              </a:p>
            </p:txBody>
          </p:sp>
        </p:grpSp>
        <p:sp>
          <p:nvSpPr>
            <p:cNvPr id="31" name="Rectángulo 30"/>
            <p:cNvSpPr/>
            <p:nvPr/>
          </p:nvSpPr>
          <p:spPr>
            <a:xfrm>
              <a:off x="1871069" y="19908045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32" name="Conector recto de flecha 31"/>
            <p:cNvCxnSpPr>
              <a:stCxn id="31" idx="3"/>
              <a:endCxn id="39" idx="2"/>
            </p:cNvCxnSpPr>
            <p:nvPr/>
          </p:nvCxnSpPr>
          <p:spPr>
            <a:xfrm>
              <a:off x="2553729" y="20249375"/>
              <a:ext cx="990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5767838" y="19230988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776779" y="20594453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35" name="Conector recto de flecha 34"/>
            <p:cNvCxnSpPr>
              <a:endCxn id="33" idx="1"/>
            </p:cNvCxnSpPr>
            <p:nvPr/>
          </p:nvCxnSpPr>
          <p:spPr>
            <a:xfrm flipV="1">
              <a:off x="4744256" y="19572318"/>
              <a:ext cx="1023582" cy="431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>
              <a:endCxn id="34" idx="1"/>
            </p:cNvCxnSpPr>
            <p:nvPr/>
          </p:nvCxnSpPr>
          <p:spPr>
            <a:xfrm>
              <a:off x="4744256" y="20496262"/>
              <a:ext cx="1032523" cy="4395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ángulo 36"/>
            <p:cNvSpPr/>
            <p:nvPr/>
          </p:nvSpPr>
          <p:spPr>
            <a:xfrm>
              <a:off x="3824185" y="18314489"/>
              <a:ext cx="682660" cy="682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8" name="Conector recto de flecha 37"/>
            <p:cNvCxnSpPr>
              <a:stCxn id="37" idx="2"/>
              <a:endCxn id="39" idx="0"/>
            </p:cNvCxnSpPr>
            <p:nvPr/>
          </p:nvCxnSpPr>
          <p:spPr>
            <a:xfrm flipH="1">
              <a:off x="4162883" y="18997149"/>
              <a:ext cx="2632" cy="606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 rot="10800000" flipV="1">
            <a:off x="3241394" y="4733024"/>
            <a:ext cx="541020" cy="0"/>
            <a:chOff x="3241394" y="4359117"/>
            <a:chExt cx="541020" cy="0"/>
          </a:xfrm>
        </p:grpSpPr>
        <p:cxnSp>
          <p:nvCxnSpPr>
            <p:cNvPr id="49" name="Conector recto de flecha 48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 rot="10800000" flipH="1" flipV="1">
            <a:off x="5351384" y="4197175"/>
            <a:ext cx="541020" cy="0"/>
            <a:chOff x="3241394" y="4359117"/>
            <a:chExt cx="541020" cy="0"/>
          </a:xfrm>
        </p:grpSpPr>
        <p:cxnSp>
          <p:nvCxnSpPr>
            <p:cNvPr id="52" name="Conector recto de flecha 51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 rot="10800000" flipH="1" flipV="1">
            <a:off x="5387873" y="5527215"/>
            <a:ext cx="541020" cy="0"/>
            <a:chOff x="3241394" y="4359117"/>
            <a:chExt cx="541020" cy="0"/>
          </a:xfrm>
        </p:grpSpPr>
        <p:cxnSp>
          <p:nvCxnSpPr>
            <p:cNvPr id="55" name="Conector recto de flecha 54"/>
            <p:cNvCxnSpPr/>
            <p:nvPr/>
          </p:nvCxnSpPr>
          <p:spPr>
            <a:xfrm>
              <a:off x="3241394" y="4359117"/>
              <a:ext cx="5410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>
              <a:off x="3264694" y="4359117"/>
              <a:ext cx="459581" cy="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5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33</a:t>
            </a:fld>
            <a:endParaRPr lang="en-GB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901825" y="1690690"/>
            <a:ext cx="4826966" cy="492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b="1" dirty="0"/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Qualitative comparison 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Quantitative study of </a:t>
            </a:r>
            <a:r>
              <a:rPr lang="en-GB" sz="2400" dirty="0" err="1" smtClean="0">
                <a:solidFill>
                  <a:schemeClr val="bg2">
                    <a:lumMod val="75000"/>
                  </a:schemeClr>
                </a:solidFill>
              </a:rPr>
              <a:t>HaRTES</a:t>
            </a: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Audio Video Bridging (I)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7" y="2043141"/>
            <a:ext cx="7954635" cy="3745184"/>
          </a:xfrm>
        </p:spPr>
        <p:txBody>
          <a:bodyPr>
            <a:noAutofit/>
          </a:bodyPr>
          <a:lstStyle/>
          <a:p>
            <a:r>
              <a:rPr lang="en-GB" sz="2400" dirty="0" smtClean="0"/>
              <a:t>Set of technical standards from IEEE provides: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Synchronisation services.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Frame forwarding for AVB traffic. 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Admission Control.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Two different classes of traffic: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Class A: higher priority, latencies of 2ms.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Class B: lower priority, latencies of 50ms.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Audio Video Bridging (II)</a:t>
            </a:r>
            <a:endParaRPr lang="en-GB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650" y="2320179"/>
            <a:ext cx="7954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Virtual communication channels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Streams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Streams defined by attributes (Identifier, destination MAC, Maximum size…)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Nodes attach to a stream as </a:t>
            </a:r>
            <a:r>
              <a:rPr lang="en-GB" sz="2400" b="1" dirty="0" smtClean="0">
                <a:sym typeface="Wingdings" panose="05000000000000000000" pitchFamily="2" charset="2"/>
              </a:rPr>
              <a:t>talker</a:t>
            </a:r>
            <a:r>
              <a:rPr lang="en-GB" sz="2400" dirty="0" smtClean="0">
                <a:sym typeface="Wingdings" panose="05000000000000000000" pitchFamily="2" charset="2"/>
              </a:rPr>
              <a:t> or </a:t>
            </a:r>
            <a:r>
              <a:rPr lang="en-GB" sz="2400" b="1" dirty="0" smtClean="0">
                <a:sym typeface="Wingdings" panose="05000000000000000000" pitchFamily="2" charset="2"/>
              </a:rPr>
              <a:t>listener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Audio Video Bridging (II)</a:t>
            </a:r>
            <a:endParaRPr lang="en-GB" sz="40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1907852"/>
            <a:ext cx="9144000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Single bridge architecture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792532" y="2997526"/>
            <a:ext cx="5558936" cy="2478934"/>
            <a:chOff x="1792532" y="2997526"/>
            <a:chExt cx="5558936" cy="2478934"/>
          </a:xfrm>
        </p:grpSpPr>
        <p:sp>
          <p:nvSpPr>
            <p:cNvPr id="8" name="Elipse 7"/>
            <p:cNvSpPr/>
            <p:nvPr/>
          </p:nvSpPr>
          <p:spPr>
            <a:xfrm>
              <a:off x="3820023" y="3448913"/>
              <a:ext cx="1498208" cy="15648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792532" y="38177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N1</a:t>
              </a:r>
            </a:p>
          </p:txBody>
        </p:sp>
        <p:cxnSp>
          <p:nvCxnSpPr>
            <p:cNvPr id="10" name="Conector recto de flecha 9"/>
            <p:cNvCxnSpPr>
              <a:stCxn id="9" idx="3"/>
              <a:endCxn id="8" idx="2"/>
            </p:cNvCxnSpPr>
            <p:nvPr/>
          </p:nvCxnSpPr>
          <p:spPr>
            <a:xfrm>
              <a:off x="2619593" y="4231329"/>
              <a:ext cx="120043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6513574" y="2997526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524407" y="46493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N3</a:t>
              </a:r>
            </a:p>
          </p:txBody>
        </p:sp>
        <p:cxnSp>
          <p:nvCxnSpPr>
            <p:cNvPr id="13" name="Conector recto de flecha 12"/>
            <p:cNvCxnSpPr>
              <a:endCxn id="11" idx="1"/>
            </p:cNvCxnSpPr>
            <p:nvPr/>
          </p:nvCxnSpPr>
          <p:spPr>
            <a:xfrm flipV="1">
              <a:off x="5262563" y="3411057"/>
              <a:ext cx="1251011" cy="5277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>
              <a:endCxn id="12" idx="1"/>
            </p:cNvCxnSpPr>
            <p:nvPr/>
          </p:nvCxnSpPr>
          <p:spPr>
            <a:xfrm>
              <a:off x="5262563" y="4526255"/>
              <a:ext cx="1261844" cy="5366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3807351" y="3773615"/>
              <a:ext cx="1523550" cy="915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/>
                <a:t>AVB </a:t>
              </a:r>
              <a:r>
                <a:rPr lang="en-GB" sz="2400" dirty="0" smtClean="0"/>
                <a:t>Bridge</a:t>
              </a:r>
              <a:endParaRPr lang="en-GB" sz="2400" dirty="0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AVB Admission Control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Node send a talker advertise.</a:t>
            </a:r>
            <a:endParaRPr lang="en-GB" sz="2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82" y="3986873"/>
            <a:ext cx="649891" cy="32767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37</a:t>
            </a:fld>
            <a:endParaRPr lang="en-GB"/>
          </a:p>
        </p:txBody>
      </p:sp>
      <p:grpSp>
        <p:nvGrpSpPr>
          <p:cNvPr id="27" name="Grupo 26"/>
          <p:cNvGrpSpPr/>
          <p:nvPr/>
        </p:nvGrpSpPr>
        <p:grpSpPr>
          <a:xfrm>
            <a:off x="2413982" y="3519800"/>
            <a:ext cx="4349159" cy="1939450"/>
            <a:chOff x="1792532" y="2997526"/>
            <a:chExt cx="5558936" cy="2478934"/>
          </a:xfrm>
        </p:grpSpPr>
        <p:sp>
          <p:nvSpPr>
            <p:cNvPr id="28" name="Elipse 27"/>
            <p:cNvSpPr/>
            <p:nvPr/>
          </p:nvSpPr>
          <p:spPr>
            <a:xfrm>
              <a:off x="3820023" y="3448913"/>
              <a:ext cx="1498208" cy="15648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792532" y="38177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N1</a:t>
              </a:r>
            </a:p>
          </p:txBody>
        </p:sp>
        <p:cxnSp>
          <p:nvCxnSpPr>
            <p:cNvPr id="30" name="Conector recto de flecha 29"/>
            <p:cNvCxnSpPr>
              <a:stCxn id="29" idx="3"/>
              <a:endCxn id="28" idx="2"/>
            </p:cNvCxnSpPr>
            <p:nvPr/>
          </p:nvCxnSpPr>
          <p:spPr>
            <a:xfrm>
              <a:off x="2619593" y="4231329"/>
              <a:ext cx="120043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ángulo 30"/>
            <p:cNvSpPr/>
            <p:nvPr/>
          </p:nvSpPr>
          <p:spPr>
            <a:xfrm>
              <a:off x="6513574" y="2997526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524407" y="46493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N3</a:t>
              </a:r>
            </a:p>
          </p:txBody>
        </p:sp>
        <p:cxnSp>
          <p:nvCxnSpPr>
            <p:cNvPr id="33" name="Conector recto de flecha 32"/>
            <p:cNvCxnSpPr>
              <a:endCxn id="31" idx="1"/>
            </p:cNvCxnSpPr>
            <p:nvPr/>
          </p:nvCxnSpPr>
          <p:spPr>
            <a:xfrm flipV="1">
              <a:off x="5262563" y="3411057"/>
              <a:ext cx="1251011" cy="5277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>
              <a:endCxn id="32" idx="1"/>
            </p:cNvCxnSpPr>
            <p:nvPr/>
          </p:nvCxnSpPr>
          <p:spPr>
            <a:xfrm>
              <a:off x="5262563" y="4526255"/>
              <a:ext cx="1261844" cy="5366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/>
            <p:cNvSpPr txBox="1"/>
            <p:nvPr/>
          </p:nvSpPr>
          <p:spPr>
            <a:xfrm>
              <a:off x="3807351" y="3773615"/>
              <a:ext cx="1523550" cy="915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/>
                <a:t>AVB </a:t>
              </a:r>
              <a:r>
                <a:rPr lang="en-GB" sz="2400" dirty="0" smtClean="0"/>
                <a:t>Bridge</a:t>
              </a:r>
              <a:endParaRPr lang="en-GB" sz="2400" dirty="0"/>
            </a:p>
          </p:txBody>
        </p:sp>
      </p:grpSp>
      <p:cxnSp>
        <p:nvCxnSpPr>
          <p:cNvPr id="16" name="Conector recto de flecha 15"/>
          <p:cNvCxnSpPr/>
          <p:nvPr/>
        </p:nvCxnSpPr>
        <p:spPr>
          <a:xfrm>
            <a:off x="3267152" y="4385291"/>
            <a:ext cx="541020" cy="0"/>
          </a:xfrm>
          <a:prstGeom prst="straightConnector1">
            <a:avLst/>
          </a:prstGeom>
          <a:ln w="28575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The bridge forwards the talker advertise.</a:t>
            </a:r>
            <a:endParaRPr lang="en-GB" sz="2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87" y="3418454"/>
            <a:ext cx="649891" cy="3276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81" y="5176124"/>
            <a:ext cx="649891" cy="327677"/>
          </a:xfrm>
          <a:prstGeom prst="rect">
            <a:avLst/>
          </a:prstGeom>
        </p:spPr>
      </p:pic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AVB Admission Control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38</a:t>
            </a:fld>
            <a:endParaRPr lang="en-GB"/>
          </a:p>
        </p:txBody>
      </p:sp>
      <p:grpSp>
        <p:nvGrpSpPr>
          <p:cNvPr id="29" name="Grupo 28"/>
          <p:cNvGrpSpPr/>
          <p:nvPr/>
        </p:nvGrpSpPr>
        <p:grpSpPr>
          <a:xfrm>
            <a:off x="2413982" y="3519800"/>
            <a:ext cx="4349159" cy="1939450"/>
            <a:chOff x="1792532" y="2997526"/>
            <a:chExt cx="5558936" cy="2478934"/>
          </a:xfrm>
        </p:grpSpPr>
        <p:sp>
          <p:nvSpPr>
            <p:cNvPr id="30" name="Elipse 29"/>
            <p:cNvSpPr/>
            <p:nvPr/>
          </p:nvSpPr>
          <p:spPr>
            <a:xfrm>
              <a:off x="3820023" y="3448913"/>
              <a:ext cx="1498208" cy="15648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792532" y="38177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N1</a:t>
              </a:r>
            </a:p>
          </p:txBody>
        </p:sp>
        <p:cxnSp>
          <p:nvCxnSpPr>
            <p:cNvPr id="32" name="Conector recto de flecha 31"/>
            <p:cNvCxnSpPr>
              <a:stCxn id="31" idx="3"/>
              <a:endCxn id="30" idx="2"/>
            </p:cNvCxnSpPr>
            <p:nvPr/>
          </p:nvCxnSpPr>
          <p:spPr>
            <a:xfrm>
              <a:off x="2619593" y="4231329"/>
              <a:ext cx="120043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6513574" y="2997526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6524407" y="46493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N3</a:t>
              </a:r>
            </a:p>
          </p:txBody>
        </p:sp>
        <p:cxnSp>
          <p:nvCxnSpPr>
            <p:cNvPr id="35" name="Conector recto de flecha 34"/>
            <p:cNvCxnSpPr>
              <a:endCxn id="33" idx="1"/>
            </p:cNvCxnSpPr>
            <p:nvPr/>
          </p:nvCxnSpPr>
          <p:spPr>
            <a:xfrm flipV="1">
              <a:off x="5262563" y="3411057"/>
              <a:ext cx="1251011" cy="5277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>
              <a:endCxn id="34" idx="1"/>
            </p:cNvCxnSpPr>
            <p:nvPr/>
          </p:nvCxnSpPr>
          <p:spPr>
            <a:xfrm>
              <a:off x="5262563" y="4526255"/>
              <a:ext cx="1261844" cy="5366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36"/>
            <p:cNvSpPr txBox="1"/>
            <p:nvPr/>
          </p:nvSpPr>
          <p:spPr>
            <a:xfrm>
              <a:off x="3807351" y="3773615"/>
              <a:ext cx="1523550" cy="915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/>
                <a:t>AVB </a:t>
              </a:r>
              <a:r>
                <a:rPr lang="en-GB" sz="2400" dirty="0" smtClean="0"/>
                <a:t>Bridge</a:t>
              </a:r>
              <a:endParaRPr lang="en-GB" sz="2400" dirty="0"/>
            </a:p>
          </p:txBody>
        </p:sp>
      </p:grpSp>
      <p:cxnSp>
        <p:nvCxnSpPr>
          <p:cNvPr id="21" name="Conector recto de flecha 20"/>
          <p:cNvCxnSpPr/>
          <p:nvPr/>
        </p:nvCxnSpPr>
        <p:spPr>
          <a:xfrm>
            <a:off x="5336418" y="3834783"/>
            <a:ext cx="541020" cy="0"/>
          </a:xfrm>
          <a:prstGeom prst="straightConnector1">
            <a:avLst/>
          </a:prstGeom>
          <a:ln w="28575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336418" y="5097238"/>
            <a:ext cx="541020" cy="0"/>
          </a:xfrm>
          <a:prstGeom prst="straightConnector1">
            <a:avLst/>
          </a:prstGeom>
          <a:ln w="28575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Nodes send their listener attributes.</a:t>
            </a:r>
            <a:endParaRPr lang="en-GB" sz="2600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82" y="3432120"/>
            <a:ext cx="649892" cy="32534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82" y="5204205"/>
            <a:ext cx="649892" cy="325345"/>
          </a:xfrm>
          <a:prstGeom prst="rect">
            <a:avLst/>
          </a:prstGeom>
        </p:spPr>
      </p:pic>
      <p:sp>
        <p:nvSpPr>
          <p:cNvPr id="40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AVB Admission Control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39</a:t>
            </a:fld>
            <a:endParaRPr lang="en-GB"/>
          </a:p>
        </p:txBody>
      </p:sp>
      <p:grpSp>
        <p:nvGrpSpPr>
          <p:cNvPr id="18" name="Grupo 17"/>
          <p:cNvGrpSpPr/>
          <p:nvPr/>
        </p:nvGrpSpPr>
        <p:grpSpPr>
          <a:xfrm>
            <a:off x="2413982" y="3519800"/>
            <a:ext cx="4349159" cy="1939450"/>
            <a:chOff x="1792532" y="2997526"/>
            <a:chExt cx="5558936" cy="2478934"/>
          </a:xfrm>
        </p:grpSpPr>
        <p:sp>
          <p:nvSpPr>
            <p:cNvPr id="20" name="Elipse 19"/>
            <p:cNvSpPr/>
            <p:nvPr/>
          </p:nvSpPr>
          <p:spPr>
            <a:xfrm>
              <a:off x="3820023" y="3448913"/>
              <a:ext cx="1498208" cy="15648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792532" y="38177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N1</a:t>
              </a:r>
            </a:p>
          </p:txBody>
        </p:sp>
        <p:cxnSp>
          <p:nvCxnSpPr>
            <p:cNvPr id="22" name="Conector recto de flecha 21"/>
            <p:cNvCxnSpPr>
              <a:stCxn id="21" idx="3"/>
              <a:endCxn id="20" idx="2"/>
            </p:cNvCxnSpPr>
            <p:nvPr/>
          </p:nvCxnSpPr>
          <p:spPr>
            <a:xfrm>
              <a:off x="2619593" y="4231329"/>
              <a:ext cx="120043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 22"/>
            <p:cNvSpPr/>
            <p:nvPr/>
          </p:nvSpPr>
          <p:spPr>
            <a:xfrm>
              <a:off x="6513574" y="2997526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524407" y="46493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N3</a:t>
              </a:r>
            </a:p>
          </p:txBody>
        </p:sp>
        <p:cxnSp>
          <p:nvCxnSpPr>
            <p:cNvPr id="25" name="Conector recto de flecha 24"/>
            <p:cNvCxnSpPr>
              <a:endCxn id="23" idx="1"/>
            </p:cNvCxnSpPr>
            <p:nvPr/>
          </p:nvCxnSpPr>
          <p:spPr>
            <a:xfrm flipV="1">
              <a:off x="5262563" y="3411057"/>
              <a:ext cx="1251011" cy="5277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endCxn id="24" idx="1"/>
            </p:cNvCxnSpPr>
            <p:nvPr/>
          </p:nvCxnSpPr>
          <p:spPr>
            <a:xfrm>
              <a:off x="5262563" y="4526255"/>
              <a:ext cx="1261844" cy="5366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/>
            <p:cNvSpPr txBox="1"/>
            <p:nvPr/>
          </p:nvSpPr>
          <p:spPr>
            <a:xfrm>
              <a:off x="3807351" y="3773615"/>
              <a:ext cx="1523550" cy="915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/>
                <a:t>AVB </a:t>
              </a:r>
              <a:r>
                <a:rPr lang="en-GB" sz="2400" dirty="0" smtClean="0"/>
                <a:t>Bridge</a:t>
              </a:r>
              <a:endParaRPr lang="en-GB" sz="2400" dirty="0"/>
            </a:p>
          </p:txBody>
        </p:sp>
      </p:grpSp>
      <p:cxnSp>
        <p:nvCxnSpPr>
          <p:cNvPr id="17" name="Conector recto de flecha 16"/>
          <p:cNvCxnSpPr/>
          <p:nvPr/>
        </p:nvCxnSpPr>
        <p:spPr>
          <a:xfrm flipH="1">
            <a:off x="5336418" y="3834783"/>
            <a:ext cx="541020" cy="0"/>
          </a:xfrm>
          <a:prstGeom prst="straightConnector1">
            <a:avLst/>
          </a:prstGeom>
          <a:ln w="285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5336418" y="5097238"/>
            <a:ext cx="541020" cy="0"/>
          </a:xfrm>
          <a:prstGeom prst="straightConnector1">
            <a:avLst/>
          </a:prstGeom>
          <a:ln w="285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109425"/>
            <a:ext cx="8177725" cy="1057868"/>
          </a:xfrm>
        </p:spPr>
        <p:txBody>
          <a:bodyPr>
            <a:noAutofit/>
          </a:bodyPr>
          <a:lstStyle/>
          <a:p>
            <a:r>
              <a:rPr lang="es-ES" sz="2400" dirty="0" smtClean="0"/>
              <a:t>Multimedia </a:t>
            </a:r>
            <a:r>
              <a:rPr lang="es-ES" sz="2400" dirty="0"/>
              <a:t>VS Control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Diversity </a:t>
            </a:r>
            <a:r>
              <a:rPr lang="en-GB" sz="2400" dirty="0" smtClean="0">
                <a:sym typeface="Wingdings" panose="05000000000000000000" pitchFamily="2" charset="2"/>
              </a:rPr>
              <a:t> of messages</a:t>
            </a:r>
            <a:r>
              <a:rPr lang="es-ES" sz="2400" dirty="0" smtClean="0">
                <a:sym typeface="Wingdings" panose="05000000000000000000" pitchFamily="2" charset="2"/>
              </a:rPr>
              <a:t>.</a:t>
            </a:r>
            <a:endParaRPr lang="es-ES" sz="2400" dirty="0">
              <a:sym typeface="Wingdings" panose="05000000000000000000" pitchFamily="2" charset="2"/>
            </a:endParaRPr>
          </a:p>
          <a:p>
            <a:r>
              <a:rPr lang="en-GB" sz="2400" dirty="0" smtClean="0"/>
              <a:t>Apps launched at run-time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Flexibility </a:t>
            </a:r>
            <a:r>
              <a:rPr lang="en-GB" sz="2400" dirty="0" smtClean="0">
                <a:sym typeface="Wingdings" panose="05000000000000000000" pitchFamily="2" charset="2"/>
              </a:rPr>
              <a:t> in network.</a:t>
            </a: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Master forwards the listener attribute.</a:t>
            </a:r>
            <a:endParaRPr lang="en-GB" sz="26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18" y="3991873"/>
            <a:ext cx="649891" cy="325345"/>
          </a:xfrm>
          <a:prstGeom prst="rect">
            <a:avLst/>
          </a:prstGeom>
        </p:spPr>
      </p:pic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AVB Admission Control</a:t>
            </a:r>
            <a:endParaRPr lang="en-GB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40</a:t>
            </a:fld>
            <a:endParaRPr lang="en-GB"/>
          </a:p>
        </p:txBody>
      </p:sp>
      <p:grpSp>
        <p:nvGrpSpPr>
          <p:cNvPr id="18" name="Grupo 17"/>
          <p:cNvGrpSpPr/>
          <p:nvPr/>
        </p:nvGrpSpPr>
        <p:grpSpPr>
          <a:xfrm>
            <a:off x="2413982" y="3519800"/>
            <a:ext cx="4349159" cy="1939450"/>
            <a:chOff x="1792532" y="2997526"/>
            <a:chExt cx="5558936" cy="2478934"/>
          </a:xfrm>
        </p:grpSpPr>
        <p:sp>
          <p:nvSpPr>
            <p:cNvPr id="20" name="Elipse 19"/>
            <p:cNvSpPr/>
            <p:nvPr/>
          </p:nvSpPr>
          <p:spPr>
            <a:xfrm>
              <a:off x="3820023" y="3448913"/>
              <a:ext cx="1498208" cy="15648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792532" y="38177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N1</a:t>
              </a:r>
            </a:p>
          </p:txBody>
        </p:sp>
        <p:cxnSp>
          <p:nvCxnSpPr>
            <p:cNvPr id="22" name="Conector recto de flecha 21"/>
            <p:cNvCxnSpPr>
              <a:stCxn id="21" idx="3"/>
              <a:endCxn id="20" idx="2"/>
            </p:cNvCxnSpPr>
            <p:nvPr/>
          </p:nvCxnSpPr>
          <p:spPr>
            <a:xfrm>
              <a:off x="2619593" y="4231329"/>
              <a:ext cx="120043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 22"/>
            <p:cNvSpPr/>
            <p:nvPr/>
          </p:nvSpPr>
          <p:spPr>
            <a:xfrm>
              <a:off x="6513574" y="2997526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524407" y="4649399"/>
              <a:ext cx="827061" cy="8270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solidFill>
                    <a:schemeClr val="tx1"/>
                  </a:solidFill>
                </a:rPr>
                <a:t>N3</a:t>
              </a:r>
            </a:p>
          </p:txBody>
        </p:sp>
        <p:cxnSp>
          <p:nvCxnSpPr>
            <p:cNvPr id="25" name="Conector recto de flecha 24"/>
            <p:cNvCxnSpPr>
              <a:endCxn id="23" idx="1"/>
            </p:cNvCxnSpPr>
            <p:nvPr/>
          </p:nvCxnSpPr>
          <p:spPr>
            <a:xfrm flipV="1">
              <a:off x="5262563" y="3411057"/>
              <a:ext cx="1251011" cy="5277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endCxn id="24" idx="1"/>
            </p:cNvCxnSpPr>
            <p:nvPr/>
          </p:nvCxnSpPr>
          <p:spPr>
            <a:xfrm>
              <a:off x="5262563" y="4526255"/>
              <a:ext cx="1261844" cy="5366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/>
            <p:cNvSpPr txBox="1"/>
            <p:nvPr/>
          </p:nvSpPr>
          <p:spPr>
            <a:xfrm>
              <a:off x="3807351" y="3773615"/>
              <a:ext cx="1523550" cy="915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/>
                <a:t>AVB </a:t>
              </a:r>
              <a:r>
                <a:rPr lang="en-GB" sz="2400" dirty="0" smtClean="0"/>
                <a:t>Bridge</a:t>
              </a:r>
              <a:endParaRPr lang="en-GB" sz="2400" dirty="0"/>
            </a:p>
          </p:txBody>
        </p:sp>
      </p:grpSp>
      <p:cxnSp>
        <p:nvCxnSpPr>
          <p:cNvPr id="16" name="Conector recto de flecha 15"/>
          <p:cNvCxnSpPr/>
          <p:nvPr/>
        </p:nvCxnSpPr>
        <p:spPr>
          <a:xfrm flipH="1">
            <a:off x="3293052" y="4391696"/>
            <a:ext cx="541020" cy="0"/>
          </a:xfrm>
          <a:prstGeom prst="straightConnector1">
            <a:avLst/>
          </a:prstGeom>
          <a:ln w="285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41</a:t>
            </a:fld>
            <a:endParaRPr lang="en-GB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876662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Qualitative comparison 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Quantitative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study of </a:t>
            </a:r>
            <a:r>
              <a:rPr lang="en-GB" sz="2400" dirty="0" err="1">
                <a:solidFill>
                  <a:schemeClr val="bg2">
                    <a:lumMod val="75000"/>
                  </a:schemeClr>
                </a:solidFill>
              </a:rPr>
              <a:t>HaRTES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Reliability of the AC (I)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1"/>
            <a:ext cx="7886700" cy="49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Temporary faults in the channel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Message losses.</a:t>
            </a:r>
          </a:p>
        </p:txBody>
      </p:sp>
      <p:sp>
        <p:nvSpPr>
          <p:cNvPr id="23" name="Elipse 22"/>
          <p:cNvSpPr/>
          <p:nvPr/>
        </p:nvSpPr>
        <p:spPr>
          <a:xfrm>
            <a:off x="3973109" y="3522132"/>
            <a:ext cx="1198873" cy="12521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/>
          </a:p>
        </p:txBody>
      </p:sp>
      <p:sp>
        <p:nvSpPr>
          <p:cNvPr id="24" name="Rectángulo 23"/>
          <p:cNvSpPr/>
          <p:nvPr/>
        </p:nvSpPr>
        <p:spPr>
          <a:xfrm>
            <a:off x="2350702" y="3817316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25" name="Conector recto de flecha 24"/>
          <p:cNvCxnSpPr>
            <a:stCxn id="24" idx="3"/>
            <a:endCxn id="23" idx="2"/>
          </p:cNvCxnSpPr>
          <p:nvPr/>
        </p:nvCxnSpPr>
        <p:spPr>
          <a:xfrm>
            <a:off x="3012520" y="4148226"/>
            <a:ext cx="960589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6128502" y="3160930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137170" y="4482768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28" name="Conector recto de flecha 27"/>
          <p:cNvCxnSpPr>
            <a:endCxn id="26" idx="1"/>
          </p:cNvCxnSpPr>
          <p:nvPr/>
        </p:nvCxnSpPr>
        <p:spPr>
          <a:xfrm flipV="1">
            <a:off x="5137668" y="3491839"/>
            <a:ext cx="990834" cy="4129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27" idx="1"/>
          </p:cNvCxnSpPr>
          <p:nvPr/>
        </p:nvCxnSpPr>
        <p:spPr>
          <a:xfrm>
            <a:off x="5136771" y="4391669"/>
            <a:ext cx="1000399" cy="42200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 rot="20267297">
            <a:off x="5289230" y="3418443"/>
            <a:ext cx="551804" cy="243459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ayo 5"/>
          <p:cNvSpPr/>
          <p:nvPr/>
        </p:nvSpPr>
        <p:spPr>
          <a:xfrm rot="779675">
            <a:off x="5214653" y="3199607"/>
            <a:ext cx="442425" cy="423708"/>
          </a:xfrm>
          <a:prstGeom prst="lightningBol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Reliability of the AC (II)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1"/>
            <a:ext cx="7886700" cy="66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Permanent faults in the channel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Isolated nodes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43</a:t>
            </a:fld>
            <a:endParaRPr lang="en-GB"/>
          </a:p>
        </p:txBody>
      </p:sp>
      <p:sp>
        <p:nvSpPr>
          <p:cNvPr id="27" name="Multiplicar 26"/>
          <p:cNvSpPr/>
          <p:nvPr/>
        </p:nvSpPr>
        <p:spPr>
          <a:xfrm>
            <a:off x="3280604" y="3917548"/>
            <a:ext cx="452944" cy="452945"/>
          </a:xfrm>
          <a:prstGeom prst="mathMultiply">
            <a:avLst>
              <a:gd name="adj1" fmla="val 888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ipse 27"/>
          <p:cNvSpPr/>
          <p:nvPr/>
        </p:nvSpPr>
        <p:spPr>
          <a:xfrm>
            <a:off x="3973109" y="3522132"/>
            <a:ext cx="1198873" cy="12521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/>
          </a:p>
        </p:txBody>
      </p:sp>
      <p:sp>
        <p:nvSpPr>
          <p:cNvPr id="29" name="Rectángulo 28"/>
          <p:cNvSpPr/>
          <p:nvPr/>
        </p:nvSpPr>
        <p:spPr>
          <a:xfrm>
            <a:off x="2350702" y="3817316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30" name="Conector recto de flecha 29"/>
          <p:cNvCxnSpPr>
            <a:stCxn id="29" idx="3"/>
            <a:endCxn id="28" idx="2"/>
          </p:cNvCxnSpPr>
          <p:nvPr/>
        </p:nvCxnSpPr>
        <p:spPr>
          <a:xfrm>
            <a:off x="3012520" y="4148226"/>
            <a:ext cx="960589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6128502" y="3160930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137170" y="4482768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40" name="Conector recto de flecha 39"/>
          <p:cNvCxnSpPr>
            <a:endCxn id="38" idx="1"/>
          </p:cNvCxnSpPr>
          <p:nvPr/>
        </p:nvCxnSpPr>
        <p:spPr>
          <a:xfrm flipV="1">
            <a:off x="5137668" y="3491839"/>
            <a:ext cx="990834" cy="4129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endCxn id="39" idx="1"/>
          </p:cNvCxnSpPr>
          <p:nvPr/>
        </p:nvCxnSpPr>
        <p:spPr>
          <a:xfrm>
            <a:off x="5136771" y="4391669"/>
            <a:ext cx="1000399" cy="42200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ultiplicar 56"/>
          <p:cNvSpPr/>
          <p:nvPr/>
        </p:nvSpPr>
        <p:spPr>
          <a:xfrm>
            <a:off x="5615118" y="3975175"/>
            <a:ext cx="1660950" cy="1660950"/>
          </a:xfrm>
          <a:prstGeom prst="mathMultiply">
            <a:avLst>
              <a:gd name="adj1" fmla="val 479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Reliability of the AC (III)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1"/>
            <a:ext cx="7886700" cy="66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ym typeface="Wingdings" panose="05000000000000000000" pitchFamily="2" charset="2"/>
              </a:rPr>
              <a:t>Permanent faults in the nodes  </a:t>
            </a:r>
            <a:r>
              <a:rPr lang="en-GB" sz="2400" b="1" dirty="0" smtClean="0">
                <a:sym typeface="Wingdings" panose="05000000000000000000" pitchFamily="2" charset="2"/>
              </a:rPr>
              <a:t>Functionality loss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  <a:endParaRPr lang="en-GB" sz="240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44</a:t>
            </a:fld>
            <a:endParaRPr lang="en-GB"/>
          </a:p>
        </p:txBody>
      </p:sp>
      <p:sp>
        <p:nvSpPr>
          <p:cNvPr id="16" name="Elipse 15"/>
          <p:cNvSpPr/>
          <p:nvPr/>
        </p:nvSpPr>
        <p:spPr>
          <a:xfrm>
            <a:off x="3973109" y="3522132"/>
            <a:ext cx="1198873" cy="12521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/>
          </a:p>
        </p:txBody>
      </p:sp>
      <p:sp>
        <p:nvSpPr>
          <p:cNvPr id="17" name="Rectángulo 16"/>
          <p:cNvSpPr/>
          <p:nvPr/>
        </p:nvSpPr>
        <p:spPr>
          <a:xfrm>
            <a:off x="2350702" y="3817316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>
            <a:stCxn id="17" idx="3"/>
            <a:endCxn id="16" idx="2"/>
          </p:cNvCxnSpPr>
          <p:nvPr/>
        </p:nvCxnSpPr>
        <p:spPr>
          <a:xfrm>
            <a:off x="3012520" y="4148226"/>
            <a:ext cx="960589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128502" y="3160930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137170" y="4482768"/>
            <a:ext cx="661818" cy="661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>
            <a:endCxn id="20" idx="1"/>
          </p:cNvCxnSpPr>
          <p:nvPr/>
        </p:nvCxnSpPr>
        <p:spPr>
          <a:xfrm flipV="1">
            <a:off x="5137668" y="3491839"/>
            <a:ext cx="990834" cy="4129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21" idx="1"/>
          </p:cNvCxnSpPr>
          <p:nvPr/>
        </p:nvCxnSpPr>
        <p:spPr>
          <a:xfrm>
            <a:off x="5136771" y="4391669"/>
            <a:ext cx="1000399" cy="42200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98957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Flexibility of the AC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1"/>
            <a:ext cx="7886700" cy="149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AC allows dynamic change network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Flexibility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Additional services to add flexibility:</a:t>
            </a:r>
            <a:endParaRPr lang="en-GB" sz="240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3634739" y="3535681"/>
            <a:ext cx="1314133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200" b="1" dirty="0" smtClean="0">
                <a:solidFill>
                  <a:schemeClr val="accent1">
                    <a:lumMod val="50000"/>
                  </a:schemeClr>
                </a:solidFill>
              </a:rPr>
              <a:t>FTT-SE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5547360" y="3535681"/>
            <a:ext cx="1185226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200" b="1" dirty="0" err="1" smtClean="0">
                <a:solidFill>
                  <a:schemeClr val="accent1">
                    <a:lumMod val="50000"/>
                  </a:schemeClr>
                </a:solidFill>
              </a:rPr>
              <a:t>HaRTES</a:t>
            </a:r>
            <a:endParaRPr lang="es-ES" sz="2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7331073" y="3535681"/>
            <a:ext cx="1059180" cy="55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200" b="1" dirty="0" smtClean="0">
                <a:solidFill>
                  <a:schemeClr val="accent1">
                    <a:lumMod val="50000"/>
                  </a:schemeClr>
                </a:solidFill>
              </a:rPr>
              <a:t>AVB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28650" y="4155494"/>
            <a:ext cx="7889080" cy="456748"/>
            <a:chOff x="628650" y="4155494"/>
            <a:chExt cx="7889080" cy="456748"/>
          </a:xfrm>
        </p:grpSpPr>
        <p:sp>
          <p:nvSpPr>
            <p:cNvPr id="21" name="Marcador de contenido 2"/>
            <p:cNvSpPr txBox="1">
              <a:spLocks/>
            </p:cNvSpPr>
            <p:nvPr/>
          </p:nvSpPr>
          <p:spPr>
            <a:xfrm>
              <a:off x="628650" y="4155494"/>
              <a:ext cx="2853692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2200" b="1" dirty="0" smtClean="0"/>
                <a:t>Add</a:t>
              </a:r>
              <a:r>
                <a:rPr lang="en-GB" sz="2200" dirty="0" smtClean="0"/>
                <a:t> / </a:t>
              </a:r>
              <a:r>
                <a:rPr lang="en-GB" sz="2200" b="1" dirty="0" smtClean="0"/>
                <a:t>Remove</a:t>
              </a:r>
              <a:r>
                <a:rPr lang="en-GB" sz="2200" dirty="0" smtClean="0"/>
                <a:t> streams</a:t>
              </a:r>
            </a:p>
          </p:txBody>
        </p:sp>
        <p:sp>
          <p:nvSpPr>
            <p:cNvPr id="27" name="Marcador de contenido 2"/>
            <p:cNvSpPr txBox="1">
              <a:spLocks/>
            </p:cNvSpPr>
            <p:nvPr/>
          </p:nvSpPr>
          <p:spPr>
            <a:xfrm>
              <a:off x="3634739" y="4155494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1" name="Marcador de contenido 2"/>
            <p:cNvSpPr txBox="1">
              <a:spLocks/>
            </p:cNvSpPr>
            <p:nvPr/>
          </p:nvSpPr>
          <p:spPr>
            <a:xfrm>
              <a:off x="5482906" y="4155494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6" name="Marcador de contenido 2"/>
            <p:cNvSpPr txBox="1">
              <a:spLocks/>
            </p:cNvSpPr>
            <p:nvPr/>
          </p:nvSpPr>
          <p:spPr>
            <a:xfrm>
              <a:off x="7203597" y="4157636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28649" y="4663440"/>
            <a:ext cx="7889081" cy="456748"/>
            <a:chOff x="628649" y="4663440"/>
            <a:chExt cx="7889081" cy="456748"/>
          </a:xfrm>
        </p:grpSpPr>
        <p:sp>
          <p:nvSpPr>
            <p:cNvPr id="22" name="Marcador de contenido 2"/>
            <p:cNvSpPr txBox="1">
              <a:spLocks/>
            </p:cNvSpPr>
            <p:nvPr/>
          </p:nvSpPr>
          <p:spPr>
            <a:xfrm>
              <a:off x="628649" y="4663440"/>
              <a:ext cx="2853692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2200" dirty="0" smtClean="0"/>
                <a:t>Change streams’ </a:t>
              </a:r>
              <a:r>
                <a:rPr lang="en-GB" sz="2200" b="1" dirty="0" err="1" smtClean="0"/>
                <a:t>QoS</a:t>
              </a:r>
              <a:endParaRPr lang="en-GB" sz="2200" b="1" dirty="0" smtClean="0"/>
            </a:p>
          </p:txBody>
        </p:sp>
        <p:sp>
          <p:nvSpPr>
            <p:cNvPr id="28" name="Marcador de contenido 2"/>
            <p:cNvSpPr txBox="1">
              <a:spLocks/>
            </p:cNvSpPr>
            <p:nvPr/>
          </p:nvSpPr>
          <p:spPr>
            <a:xfrm>
              <a:off x="3634739" y="4663440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2" name="Marcador de contenido 2"/>
            <p:cNvSpPr txBox="1">
              <a:spLocks/>
            </p:cNvSpPr>
            <p:nvPr/>
          </p:nvSpPr>
          <p:spPr>
            <a:xfrm>
              <a:off x="5482906" y="4663440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7" name="Marcador de contenido 2"/>
            <p:cNvSpPr txBox="1">
              <a:spLocks/>
            </p:cNvSpPr>
            <p:nvPr/>
          </p:nvSpPr>
          <p:spPr>
            <a:xfrm>
              <a:off x="7203597" y="4665582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>
                  <a:sym typeface="Wingdings" panose="05000000000000000000" pitchFamily="2" charset="2"/>
                </a:rPr>
                <a:t></a:t>
              </a:r>
              <a:endParaRPr lang="en-GB" sz="2200" dirty="0" smtClean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28649" y="5171386"/>
            <a:ext cx="7889081" cy="456748"/>
            <a:chOff x="628649" y="5171386"/>
            <a:chExt cx="7889081" cy="456748"/>
          </a:xfrm>
        </p:grpSpPr>
        <p:sp>
          <p:nvSpPr>
            <p:cNvPr id="23" name="Marcador de contenido 2"/>
            <p:cNvSpPr txBox="1">
              <a:spLocks/>
            </p:cNvSpPr>
            <p:nvPr/>
          </p:nvSpPr>
          <p:spPr>
            <a:xfrm>
              <a:off x="628649" y="5171386"/>
              <a:ext cx="2853692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2200" dirty="0" smtClean="0"/>
                <a:t>Change streams’ </a:t>
              </a:r>
              <a:r>
                <a:rPr lang="en-GB" sz="2200" b="1" dirty="0" smtClean="0"/>
                <a:t>class</a:t>
              </a:r>
            </a:p>
          </p:txBody>
        </p:sp>
        <p:sp>
          <p:nvSpPr>
            <p:cNvPr id="29" name="Marcador de contenido 2"/>
            <p:cNvSpPr txBox="1">
              <a:spLocks/>
            </p:cNvSpPr>
            <p:nvPr/>
          </p:nvSpPr>
          <p:spPr>
            <a:xfrm>
              <a:off x="3634739" y="5171386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</a:t>
              </a:r>
              <a:endParaRPr lang="en-GB" sz="2200" dirty="0" smtClean="0"/>
            </a:p>
          </p:txBody>
        </p:sp>
        <p:sp>
          <p:nvSpPr>
            <p:cNvPr id="33" name="Marcador de contenido 2"/>
            <p:cNvSpPr txBox="1">
              <a:spLocks/>
            </p:cNvSpPr>
            <p:nvPr/>
          </p:nvSpPr>
          <p:spPr>
            <a:xfrm>
              <a:off x="5482906" y="5171386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</a:t>
              </a:r>
              <a:endParaRPr lang="en-GB" sz="2200" dirty="0" smtClean="0"/>
            </a:p>
          </p:txBody>
        </p:sp>
        <p:sp>
          <p:nvSpPr>
            <p:cNvPr id="38" name="Marcador de contenido 2"/>
            <p:cNvSpPr txBox="1">
              <a:spLocks/>
            </p:cNvSpPr>
            <p:nvPr/>
          </p:nvSpPr>
          <p:spPr>
            <a:xfrm>
              <a:off x="7203597" y="5173528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</a:t>
              </a:r>
              <a:endParaRPr lang="en-GB" sz="2200" dirty="0" smtClean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04952" y="5625991"/>
            <a:ext cx="8312778" cy="677019"/>
            <a:chOff x="204952" y="5679331"/>
            <a:chExt cx="8312778" cy="677019"/>
          </a:xfrm>
        </p:grpSpPr>
        <p:sp>
          <p:nvSpPr>
            <p:cNvPr id="26" name="Marcador de contenido 2"/>
            <p:cNvSpPr txBox="1">
              <a:spLocks/>
            </p:cNvSpPr>
            <p:nvPr/>
          </p:nvSpPr>
          <p:spPr>
            <a:xfrm>
              <a:off x="204952" y="5679331"/>
              <a:ext cx="3277389" cy="67701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2200" dirty="0" smtClean="0"/>
                <a:t>Compatible with </a:t>
              </a:r>
              <a:br>
                <a:rPr lang="en-GB" sz="2200" dirty="0" smtClean="0"/>
              </a:br>
              <a:r>
                <a:rPr lang="en-GB" sz="2200" b="1" dirty="0" smtClean="0"/>
                <a:t>Ethernet nodes</a:t>
              </a:r>
            </a:p>
          </p:txBody>
        </p:sp>
        <p:sp>
          <p:nvSpPr>
            <p:cNvPr id="30" name="Marcador de contenido 2"/>
            <p:cNvSpPr txBox="1">
              <a:spLocks/>
            </p:cNvSpPr>
            <p:nvPr/>
          </p:nvSpPr>
          <p:spPr>
            <a:xfrm>
              <a:off x="3634739" y="5844121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4" name="Marcador de contenido 2"/>
            <p:cNvSpPr txBox="1">
              <a:spLocks/>
            </p:cNvSpPr>
            <p:nvPr/>
          </p:nvSpPr>
          <p:spPr>
            <a:xfrm>
              <a:off x="5482906" y="5844121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 smtClean="0">
                  <a:sym typeface="Wingdings" panose="05000000000000000000" pitchFamily="2" charset="2"/>
                </a:rPr>
                <a:t></a:t>
              </a:r>
              <a:endParaRPr lang="en-GB" sz="2200" dirty="0" smtClean="0"/>
            </a:p>
          </p:txBody>
        </p:sp>
        <p:sp>
          <p:nvSpPr>
            <p:cNvPr id="39" name="Marcador de contenido 2"/>
            <p:cNvSpPr txBox="1">
              <a:spLocks/>
            </p:cNvSpPr>
            <p:nvPr/>
          </p:nvSpPr>
          <p:spPr>
            <a:xfrm>
              <a:off x="7203597" y="5846263"/>
              <a:ext cx="1314133" cy="45460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200" dirty="0">
                  <a:sym typeface="Wingdings" panose="05000000000000000000" pitchFamily="2" charset="2"/>
                </a:rPr>
                <a:t></a:t>
              </a:r>
              <a:endParaRPr lang="en-GB" sz="2200" dirty="0" smtClean="0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2955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Performance of the AC</a:t>
            </a:r>
            <a:endParaRPr lang="en-GB" sz="4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20410" y="2868725"/>
            <a:ext cx="233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FTT-SE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46</a:t>
            </a:fld>
            <a:endParaRPr lang="en-GB"/>
          </a:p>
        </p:txBody>
      </p:sp>
      <p:sp>
        <p:nvSpPr>
          <p:cNvPr id="49" name="CuadroTexto 48"/>
          <p:cNvSpPr txBox="1"/>
          <p:nvPr/>
        </p:nvSpPr>
        <p:spPr>
          <a:xfrm>
            <a:off x="3462013" y="2860307"/>
            <a:ext cx="216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HaRTES</a:t>
            </a:r>
            <a:endParaRPr lang="en-GB" sz="24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Overhead in terms of number of messages.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6591850" y="2865283"/>
            <a:ext cx="178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AVB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31" y="3468187"/>
            <a:ext cx="2691236" cy="2426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4" y="3539624"/>
            <a:ext cx="2419730" cy="22840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21" y="3384598"/>
            <a:ext cx="1661658" cy="25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47</a:t>
            </a:fld>
            <a:endParaRPr lang="en-GB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817027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Qualitative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comparison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Quantitative study of </a:t>
            </a:r>
            <a:r>
              <a:rPr lang="en-GB" sz="2400" b="1" dirty="0" err="1"/>
              <a:t>HaRTES</a:t>
            </a:r>
            <a:endParaRPr lang="en-GB" sz="2400" b="1" dirty="0"/>
          </a:p>
          <a:p>
            <a:pPr lvl="1"/>
            <a:r>
              <a:rPr lang="en-GB" sz="2000" b="1" dirty="0"/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Simulation model (I)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370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Implementation of </a:t>
            </a:r>
            <a:r>
              <a:rPr lang="en-GB" sz="2400" b="1" dirty="0" err="1" smtClean="0"/>
              <a:t>HaRTES</a:t>
            </a:r>
            <a:r>
              <a:rPr lang="en-GB" sz="2400" b="1" dirty="0" smtClean="0"/>
              <a:t>’ AC model </a:t>
            </a:r>
            <a:r>
              <a:rPr lang="en-GB" sz="2400" dirty="0" smtClean="0"/>
              <a:t>over </a:t>
            </a:r>
            <a:r>
              <a:rPr lang="en-GB" sz="2400" dirty="0" err="1" smtClean="0"/>
              <a:t>OMNeT</a:t>
            </a:r>
            <a:r>
              <a:rPr lang="en-GB" sz="2400" dirty="0" smtClean="0"/>
              <a:t>++.</a:t>
            </a:r>
          </a:p>
          <a:p>
            <a:r>
              <a:rPr lang="en-GB" sz="2400" dirty="0" smtClean="0"/>
              <a:t>Preliminary model of </a:t>
            </a:r>
            <a:r>
              <a:rPr lang="en-GB" sz="2400" dirty="0" err="1" smtClean="0"/>
              <a:t>HaRTES</a:t>
            </a:r>
            <a:r>
              <a:rPr lang="en-GB" sz="2400" dirty="0" smtClean="0"/>
              <a:t> developed in Banja Luka (Bosnia and Herzegovina):</a:t>
            </a:r>
          </a:p>
          <a:p>
            <a:r>
              <a:rPr lang="en-GB" sz="2400" dirty="0" smtClean="0"/>
              <a:t>LACKED:</a:t>
            </a:r>
          </a:p>
          <a:p>
            <a:pPr lvl="1"/>
            <a:r>
              <a:rPr lang="en-GB" sz="2000" dirty="0" smtClean="0"/>
              <a:t> </a:t>
            </a:r>
            <a:r>
              <a:rPr lang="en-GB" sz="2000" b="1" dirty="0" err="1"/>
              <a:t>Schedulability</a:t>
            </a:r>
            <a:r>
              <a:rPr lang="en-GB" sz="2000" b="1" dirty="0"/>
              <a:t> analysis</a:t>
            </a:r>
            <a:r>
              <a:rPr lang="en-GB" sz="2000" dirty="0"/>
              <a:t>.</a:t>
            </a:r>
          </a:p>
          <a:p>
            <a:pPr lvl="1"/>
            <a:r>
              <a:rPr lang="en-GB" sz="2000" dirty="0"/>
              <a:t>Support for </a:t>
            </a:r>
            <a:r>
              <a:rPr lang="en-GB" sz="2000" b="1" dirty="0"/>
              <a:t>asynchronous messages</a:t>
            </a:r>
            <a:r>
              <a:rPr lang="en-GB" sz="2000" dirty="0" smtClean="0"/>
              <a:t>.</a:t>
            </a:r>
          </a:p>
          <a:p>
            <a:pPr lvl="1"/>
            <a:r>
              <a:rPr lang="en-GB" sz="2000" dirty="0" smtClean="0"/>
              <a:t>Slave request and </a:t>
            </a:r>
            <a:r>
              <a:rPr lang="en-GB" sz="2000" dirty="0"/>
              <a:t>m</a:t>
            </a:r>
            <a:r>
              <a:rPr lang="en-GB" sz="2000" dirty="0" smtClean="0"/>
              <a:t>aster command specification.</a:t>
            </a:r>
          </a:p>
          <a:p>
            <a:r>
              <a:rPr lang="en-GB" sz="2400" dirty="0"/>
              <a:t>Modified </a:t>
            </a:r>
            <a:r>
              <a:rPr lang="en-GB" sz="2400" dirty="0" err="1"/>
              <a:t>HaRTES</a:t>
            </a:r>
            <a:r>
              <a:rPr lang="en-GB" sz="2400" dirty="0"/>
              <a:t> switch and Slave node model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Simulation model (II)</a:t>
            </a:r>
            <a:endParaRPr lang="en-GB" sz="4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823330" y="2115865"/>
            <a:ext cx="7497340" cy="3815310"/>
            <a:chOff x="1596924" y="3231369"/>
            <a:chExt cx="5139690" cy="261552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924" y="3231369"/>
              <a:ext cx="2923641" cy="261552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581" y="3761739"/>
              <a:ext cx="1671033" cy="2085159"/>
            </a:xfrm>
            <a:prstGeom prst="rect">
              <a:avLst/>
            </a:prstGeom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109425"/>
            <a:ext cx="8177725" cy="1057868"/>
          </a:xfrm>
        </p:spPr>
        <p:txBody>
          <a:bodyPr>
            <a:noAutofit/>
          </a:bodyPr>
          <a:lstStyle/>
          <a:p>
            <a:r>
              <a:rPr lang="es-ES" sz="2400" dirty="0" smtClean="0"/>
              <a:t>Multimedia </a:t>
            </a:r>
            <a:r>
              <a:rPr lang="es-ES" sz="2400" dirty="0"/>
              <a:t>VS Control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Diversity </a:t>
            </a:r>
            <a:r>
              <a:rPr lang="en-GB" sz="2400" dirty="0" smtClean="0">
                <a:sym typeface="Wingdings" panose="05000000000000000000" pitchFamily="2" charset="2"/>
              </a:rPr>
              <a:t> of messages</a:t>
            </a:r>
            <a:r>
              <a:rPr lang="es-ES" sz="2400" dirty="0" smtClean="0">
                <a:sym typeface="Wingdings" panose="05000000000000000000" pitchFamily="2" charset="2"/>
              </a:rPr>
              <a:t>.</a:t>
            </a:r>
            <a:endParaRPr lang="es-ES" sz="2400" dirty="0">
              <a:sym typeface="Wingdings" panose="05000000000000000000" pitchFamily="2" charset="2"/>
            </a:endParaRPr>
          </a:p>
          <a:p>
            <a:r>
              <a:rPr lang="en-GB" sz="2400" dirty="0" smtClean="0"/>
              <a:t>Apps launched at run-time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Flexibility </a:t>
            </a:r>
            <a:r>
              <a:rPr lang="en-GB" sz="2400" dirty="0" smtClean="0">
                <a:sym typeface="Wingdings" panose="05000000000000000000" pitchFamily="2" charset="2"/>
              </a:rPr>
              <a:t> in network.</a:t>
            </a: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3464818"/>
            <a:ext cx="9144000" cy="47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Ethernet Lacks diversity and flexibility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50</a:t>
            </a:fld>
            <a:endParaRPr lang="en-GB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817027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Qualitative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comparison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Quantitative study of </a:t>
            </a:r>
            <a:r>
              <a:rPr lang="en-GB" sz="2400" b="1" dirty="0" err="1"/>
              <a:t>HaRTES</a:t>
            </a:r>
            <a:endParaRPr lang="en-GB" sz="2400" b="1" dirty="0"/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Simulation model</a:t>
            </a:r>
          </a:p>
          <a:p>
            <a:pPr lvl="1"/>
            <a:r>
              <a:rPr lang="en-GB" sz="2000" b="1" dirty="0"/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39"/>
            <a:ext cx="7886700" cy="421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Study the performance of </a:t>
            </a:r>
            <a:r>
              <a:rPr lang="en-GB" sz="2400" dirty="0" err="1" smtClean="0"/>
              <a:t>HaRTES</a:t>
            </a:r>
            <a:r>
              <a:rPr lang="en-GB" sz="2400" dirty="0" smtClean="0"/>
              <a:t>’ AC.</a:t>
            </a:r>
          </a:p>
          <a:p>
            <a:r>
              <a:rPr lang="en-GB" sz="2400" dirty="0">
                <a:sym typeface="Wingdings" panose="05000000000000000000" pitchFamily="2" charset="2"/>
              </a:rPr>
              <a:t>Measure the time </a:t>
            </a:r>
            <a:r>
              <a:rPr lang="en-GB" sz="2400" dirty="0" smtClean="0">
                <a:sym typeface="Wingdings" panose="05000000000000000000" pitchFamily="2" charset="2"/>
              </a:rPr>
              <a:t>since a slave </a:t>
            </a:r>
            <a:r>
              <a:rPr lang="en-GB" sz="2400" b="1" dirty="0" smtClean="0">
                <a:sym typeface="Wingdings" panose="05000000000000000000" pitchFamily="2" charset="2"/>
              </a:rPr>
              <a:t>sends a slave request </a:t>
            </a:r>
            <a:r>
              <a:rPr lang="en-GB" sz="2400" dirty="0" smtClean="0">
                <a:sym typeface="Wingdings" panose="05000000000000000000" pitchFamily="2" charset="2"/>
              </a:rPr>
              <a:t>until it </a:t>
            </a:r>
            <a:r>
              <a:rPr lang="en-GB" sz="2400" b="1" dirty="0" smtClean="0">
                <a:sym typeface="Wingdings" panose="05000000000000000000" pitchFamily="2" charset="2"/>
              </a:rPr>
              <a:t>receives</a:t>
            </a:r>
            <a:r>
              <a:rPr lang="en-GB" sz="2400" dirty="0" smtClean="0">
                <a:sym typeface="Wingdings" panose="05000000000000000000" pitchFamily="2" charset="2"/>
              </a:rPr>
              <a:t> the </a:t>
            </a:r>
            <a:r>
              <a:rPr lang="en-GB" sz="2400" b="1" dirty="0" smtClean="0">
                <a:sym typeface="Wingdings" panose="05000000000000000000" pitchFamily="2" charset="2"/>
              </a:rPr>
              <a:t>master command message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  <a:endParaRPr lang="en-GB" sz="2400" dirty="0" smtClean="0"/>
          </a:p>
          <a:p>
            <a:r>
              <a:rPr lang="en-GB" sz="2400" dirty="0" smtClean="0"/>
              <a:t>Elements that impact the performance:</a:t>
            </a:r>
          </a:p>
          <a:p>
            <a:pPr lvl="1"/>
            <a:r>
              <a:rPr lang="en-GB" sz="2000" b="1" dirty="0" smtClean="0"/>
              <a:t>EC length </a:t>
            </a:r>
            <a:r>
              <a:rPr lang="en-GB" sz="2000" dirty="0">
                <a:sym typeface="Wingdings" panose="05000000000000000000" pitchFamily="2" charset="2"/>
              </a:rPr>
              <a:t> EC-based schedule</a:t>
            </a:r>
            <a:r>
              <a:rPr lang="en-GB" sz="20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sz="2000" b="1" dirty="0" smtClean="0"/>
              <a:t>Load of the network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>
                <a:sym typeface="Wingdings" panose="05000000000000000000" pitchFamily="2" charset="2"/>
              </a:rPr>
              <a:t>u</a:t>
            </a:r>
            <a:r>
              <a:rPr lang="en-GB" sz="2000" dirty="0" smtClean="0">
                <a:sym typeface="Wingdings" panose="05000000000000000000" pitchFamily="2" charset="2"/>
              </a:rPr>
              <a:t>tilisation-based analysis.</a:t>
            </a:r>
          </a:p>
          <a:p>
            <a:pPr lvl="1"/>
            <a:r>
              <a:rPr lang="en-GB" sz="2000" b="1" dirty="0" smtClean="0">
                <a:sym typeface="Wingdings" panose="05000000000000000000" pitchFamily="2" charset="2"/>
              </a:rPr>
              <a:t>Concurrency of requests </a:t>
            </a:r>
            <a:r>
              <a:rPr lang="en-GB" sz="2000" dirty="0" smtClean="0">
                <a:sym typeface="Wingdings" panose="05000000000000000000" pitchFamily="2" charset="2"/>
              </a:rPr>
              <a:t> sequential processing.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50" y="2408825"/>
            <a:ext cx="7886700" cy="49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9"/>
            <a:ext cx="5821314" cy="325565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52</a:t>
            </a:fld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/>
          <a:stretch/>
        </p:blipFill>
        <p:spPr>
          <a:xfrm>
            <a:off x="3553778" y="5041107"/>
            <a:ext cx="565785" cy="3833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9"/>
            <a:ext cx="5822478" cy="3256311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53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/>
          <a:stretch/>
        </p:blipFill>
        <p:spPr>
          <a:xfrm>
            <a:off x="3553778" y="5041107"/>
            <a:ext cx="565785" cy="3833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8"/>
            <a:ext cx="5822478" cy="3256311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54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/>
          <a:stretch/>
        </p:blipFill>
        <p:spPr>
          <a:xfrm>
            <a:off x="3553778" y="5041107"/>
            <a:ext cx="565785" cy="3833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9"/>
            <a:ext cx="5822478" cy="3256311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55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8059"/>
          <a:stretch/>
        </p:blipFill>
        <p:spPr>
          <a:xfrm>
            <a:off x="3467099" y="4978400"/>
            <a:ext cx="698501" cy="4699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9"/>
            <a:ext cx="5822478" cy="3256311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56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/>
          <a:stretch/>
        </p:blipFill>
        <p:spPr>
          <a:xfrm>
            <a:off x="3553778" y="5041107"/>
            <a:ext cx="565785" cy="3833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(III)</a:t>
            </a:r>
            <a:endParaRPr lang="en-GB" sz="4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2808479"/>
            <a:ext cx="5822478" cy="325631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57</a:t>
            </a:fld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76052" y="2604052"/>
            <a:ext cx="1669774" cy="67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/>
          <a:stretch/>
        </p:blipFill>
        <p:spPr>
          <a:xfrm>
            <a:off x="3553778" y="5041107"/>
            <a:ext cx="565785" cy="3833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" y="2740437"/>
            <a:ext cx="8301162" cy="3324353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(IV)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58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7" y="5001676"/>
            <a:ext cx="1059640" cy="4275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55" y="5001676"/>
            <a:ext cx="1003501" cy="423496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175716" y="2955470"/>
            <a:ext cx="3857673" cy="3104596"/>
            <a:chOff x="1175716" y="2955470"/>
            <a:chExt cx="3857673" cy="310459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716" y="2955470"/>
              <a:ext cx="67572" cy="3060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17" y="2982405"/>
              <a:ext cx="67572" cy="3060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4" y="3519932"/>
              <a:ext cx="135732" cy="2540134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(IV)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59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" y="2740437"/>
            <a:ext cx="8301162" cy="33243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54" y="5053768"/>
            <a:ext cx="889995" cy="3893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17" y="2982405"/>
            <a:ext cx="67572" cy="306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91" y="5055266"/>
            <a:ext cx="932745" cy="3878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(III)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109425"/>
            <a:ext cx="8177725" cy="1057868"/>
          </a:xfrm>
        </p:spPr>
        <p:txBody>
          <a:bodyPr>
            <a:noAutofit/>
          </a:bodyPr>
          <a:lstStyle/>
          <a:p>
            <a:r>
              <a:rPr lang="es-ES" sz="2400" dirty="0" smtClean="0"/>
              <a:t>Multimedia </a:t>
            </a:r>
            <a:r>
              <a:rPr lang="es-ES" sz="2400" dirty="0"/>
              <a:t>VS Control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Diversity </a:t>
            </a:r>
            <a:r>
              <a:rPr lang="en-GB" sz="2400" dirty="0" smtClean="0">
                <a:sym typeface="Wingdings" panose="05000000000000000000" pitchFamily="2" charset="2"/>
              </a:rPr>
              <a:t> of messages</a:t>
            </a:r>
            <a:r>
              <a:rPr lang="es-ES" sz="2400" dirty="0" smtClean="0">
                <a:sym typeface="Wingdings" panose="05000000000000000000" pitchFamily="2" charset="2"/>
              </a:rPr>
              <a:t>.</a:t>
            </a:r>
            <a:endParaRPr lang="es-ES" sz="2400" dirty="0">
              <a:sym typeface="Wingdings" panose="05000000000000000000" pitchFamily="2" charset="2"/>
            </a:endParaRPr>
          </a:p>
          <a:p>
            <a:r>
              <a:rPr lang="en-GB" sz="2400" dirty="0" smtClean="0"/>
              <a:t>Apps launched at run-time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Flexibility </a:t>
            </a:r>
            <a:r>
              <a:rPr lang="en-GB" sz="2400" dirty="0" smtClean="0">
                <a:sym typeface="Wingdings" panose="05000000000000000000" pitchFamily="2" charset="2"/>
              </a:rPr>
              <a:t> in network.</a:t>
            </a: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3464818"/>
            <a:ext cx="9144000" cy="47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Ethernet Lacks diversity and flexibility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49" y="4464388"/>
            <a:ext cx="8177725" cy="1157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Protocols to cope with Ethernet’s drawbacks:</a:t>
            </a:r>
          </a:p>
          <a:p>
            <a:pPr lvl="1"/>
            <a:r>
              <a:rPr lang="en-GB" sz="2000" b="1" dirty="0" smtClean="0"/>
              <a:t>Flexible Time-Triggered </a:t>
            </a:r>
            <a:r>
              <a:rPr lang="en-GB" sz="2000" dirty="0" smtClean="0"/>
              <a:t>based on Switched Ethernet.</a:t>
            </a:r>
          </a:p>
          <a:p>
            <a:pPr lvl="1"/>
            <a:r>
              <a:rPr lang="en-GB" sz="2000" b="1" dirty="0" smtClean="0"/>
              <a:t>Audio Video Bridging </a:t>
            </a:r>
            <a:r>
              <a:rPr lang="en-GB" sz="2000" dirty="0" smtClean="0"/>
              <a:t>IEEE standards.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Experiments and results (IV)</a:t>
            </a:r>
            <a:endParaRPr lang="en-GB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60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885605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our </a:t>
            </a:r>
            <a:r>
              <a:rPr lang="en-GB" sz="2800" dirty="0" smtClean="0"/>
              <a:t>experiments</a:t>
            </a:r>
            <a:endParaRPr lang="en-GB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" y="2740437"/>
            <a:ext cx="8301162" cy="33243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16" y="2955470"/>
            <a:ext cx="67572" cy="30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01676"/>
            <a:ext cx="926410" cy="4275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1" y="5001676"/>
            <a:ext cx="884583" cy="4320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056" r="6465" b="14254"/>
          <a:stretch/>
        </p:blipFill>
        <p:spPr>
          <a:xfrm>
            <a:off x="1228552" y="2882922"/>
            <a:ext cx="3689523" cy="2675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6951"/>
          <a:stretch/>
        </p:blipFill>
        <p:spPr>
          <a:xfrm>
            <a:off x="5033224" y="2734087"/>
            <a:ext cx="3689523" cy="546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54" y="5053768"/>
            <a:ext cx="889995" cy="3893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91" y="5055266"/>
            <a:ext cx="932745" cy="3878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17" y="2982405"/>
            <a:ext cx="67572" cy="306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519932"/>
            <a:ext cx="135732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Test parameters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10 slaves </a:t>
            </a:r>
            <a:r>
              <a:rPr lang="en-GB" sz="2400" dirty="0" smtClean="0">
                <a:sym typeface="Wingdings" panose="05000000000000000000" pitchFamily="2" charset="2"/>
              </a:rPr>
              <a:t> 1 request per slave</a:t>
            </a:r>
            <a:endParaRPr lang="en-GB" sz="2400" dirty="0" smtClean="0"/>
          </a:p>
          <a:p>
            <a:r>
              <a:rPr lang="en-GB" sz="2400" dirty="0" smtClean="0"/>
              <a:t>Concurrency</a:t>
            </a:r>
            <a:r>
              <a:rPr lang="en-GB" sz="2400" dirty="0"/>
              <a:t>:</a:t>
            </a:r>
          </a:p>
          <a:p>
            <a:pPr lvl="1"/>
            <a:r>
              <a:rPr lang="en-GB" sz="2000" dirty="0"/>
              <a:t>No </a:t>
            </a:r>
            <a:r>
              <a:rPr lang="en-GB" sz="2000" dirty="0">
                <a:sym typeface="Wingdings" panose="05000000000000000000" pitchFamily="2" charset="2"/>
              </a:rPr>
              <a:t> requests transmitted sequentially.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Yes  requests transmitted at same instant</a:t>
            </a:r>
            <a:r>
              <a:rPr lang="en-GB" sz="20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EC lengths: 1, 2, 5, 10, 20, 50 and 100 </a:t>
            </a:r>
            <a:r>
              <a:rPr lang="en-GB" sz="2400" dirty="0" err="1" smtClean="0">
                <a:sym typeface="Wingdings" panose="05000000000000000000" pitchFamily="2" charset="2"/>
              </a:rPr>
              <a:t>ms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  <a:endParaRPr lang="en-GB" sz="2400" dirty="0" smtClean="0"/>
          </a:p>
          <a:p>
            <a:r>
              <a:rPr lang="en-GB" sz="2400" dirty="0" smtClean="0"/>
              <a:t>Three different loads</a:t>
            </a:r>
            <a:r>
              <a:rPr lang="en-GB" sz="2900" dirty="0" smtClean="0"/>
              <a:t>:</a:t>
            </a:r>
          </a:p>
          <a:p>
            <a:pPr lvl="1"/>
            <a:r>
              <a:rPr lang="en-GB" sz="2000" dirty="0" smtClean="0"/>
              <a:t>Low  </a:t>
            </a:r>
            <a:r>
              <a:rPr lang="en-GB" sz="2000" dirty="0" smtClean="0">
                <a:sym typeface="Wingdings" panose="05000000000000000000" pitchFamily="2" charset="2"/>
              </a:rPr>
              <a:t> 1 </a:t>
            </a:r>
            <a:r>
              <a:rPr lang="en-GB" sz="2000" dirty="0" err="1" smtClean="0">
                <a:sym typeface="Wingdings" panose="05000000000000000000" pitchFamily="2" charset="2"/>
              </a:rPr>
              <a:t>ms</a:t>
            </a:r>
            <a:r>
              <a:rPr lang="en-GB" sz="20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Medium  50 </a:t>
            </a:r>
            <a:r>
              <a:rPr lang="en-GB" sz="2000" dirty="0" err="1" smtClean="0">
                <a:sym typeface="Wingdings" panose="05000000000000000000" pitchFamily="2" charset="2"/>
              </a:rPr>
              <a:t>ms</a:t>
            </a:r>
            <a:r>
              <a:rPr lang="en-GB" sz="20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Heavy  100 </a:t>
            </a:r>
            <a:r>
              <a:rPr lang="en-GB" sz="2000" dirty="0" err="1" smtClean="0">
                <a:sym typeface="Wingdings" panose="05000000000000000000" pitchFamily="2" charset="2"/>
              </a:rPr>
              <a:t>ms</a:t>
            </a:r>
            <a:r>
              <a:rPr lang="en-GB" sz="20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Test parameters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62</a:t>
            </a:fld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Sequential slave requests</a:t>
            </a:r>
            <a:endParaRPr lang="en-GB" sz="2600" dirty="0"/>
          </a:p>
        </p:txBody>
      </p:sp>
      <p:grpSp>
        <p:nvGrpSpPr>
          <p:cNvPr id="3" name="Grupo 2"/>
          <p:cNvGrpSpPr/>
          <p:nvPr/>
        </p:nvGrpSpPr>
        <p:grpSpPr>
          <a:xfrm>
            <a:off x="2397422" y="4161559"/>
            <a:ext cx="1586252" cy="647069"/>
            <a:chOff x="2397422" y="4161559"/>
            <a:chExt cx="1586252" cy="647069"/>
          </a:xfrm>
        </p:grpSpPr>
        <p:sp>
          <p:nvSpPr>
            <p:cNvPr id="9" name="Rectángulo 8"/>
            <p:cNvSpPr/>
            <p:nvPr/>
          </p:nvSpPr>
          <p:spPr>
            <a:xfrm>
              <a:off x="2397422" y="4161559"/>
              <a:ext cx="647069" cy="64706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bg2">
                      <a:lumMod val="75000"/>
                    </a:schemeClr>
                  </a:solidFill>
                </a:rPr>
                <a:t>S1</a:t>
              </a:r>
            </a:p>
          </p:txBody>
        </p:sp>
        <p:cxnSp>
          <p:nvCxnSpPr>
            <p:cNvPr id="10" name="Conector recto de flecha 9"/>
            <p:cNvCxnSpPr>
              <a:stCxn id="9" idx="3"/>
              <a:endCxn id="8" idx="2"/>
            </p:cNvCxnSpPr>
            <p:nvPr/>
          </p:nvCxnSpPr>
          <p:spPr>
            <a:xfrm>
              <a:off x="3044491" y="4485094"/>
              <a:ext cx="939183" cy="3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2397422" y="4161559"/>
            <a:ext cx="1586252" cy="647069"/>
            <a:chOff x="2397422" y="4161559"/>
            <a:chExt cx="1586252" cy="647069"/>
          </a:xfrm>
        </p:grpSpPr>
        <p:sp>
          <p:nvSpPr>
            <p:cNvPr id="21" name="Rectángulo 20"/>
            <p:cNvSpPr/>
            <p:nvPr/>
          </p:nvSpPr>
          <p:spPr>
            <a:xfrm>
              <a:off x="2397422" y="4161559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22" name="Conector recto de flecha 21"/>
            <p:cNvCxnSpPr>
              <a:stCxn id="21" idx="3"/>
            </p:cNvCxnSpPr>
            <p:nvPr/>
          </p:nvCxnSpPr>
          <p:spPr>
            <a:xfrm>
              <a:off x="3044491" y="4485094"/>
              <a:ext cx="939183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lipse 7"/>
          <p:cNvSpPr/>
          <p:nvPr/>
        </p:nvSpPr>
        <p:spPr>
          <a:xfrm>
            <a:off x="3983674" y="3872953"/>
            <a:ext cx="1172156" cy="12242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/>
          </a:p>
        </p:txBody>
      </p:sp>
      <p:sp>
        <p:nvSpPr>
          <p:cNvPr id="11" name="Rectángulo 10"/>
          <p:cNvSpPr/>
          <p:nvPr/>
        </p:nvSpPr>
        <p:spPr>
          <a:xfrm>
            <a:off x="6091033" y="3519800"/>
            <a:ext cx="647069" cy="64706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2">
                    <a:lumMod val="75000"/>
                  </a:schemeClr>
                </a:solidFill>
              </a:rPr>
              <a:t>S2</a:t>
            </a:r>
          </a:p>
        </p:txBody>
      </p:sp>
      <p:cxnSp>
        <p:nvCxnSpPr>
          <p:cNvPr id="13" name="Conector recto de flecha 12"/>
          <p:cNvCxnSpPr>
            <a:endCxn id="11" idx="1"/>
          </p:cNvCxnSpPr>
          <p:nvPr/>
        </p:nvCxnSpPr>
        <p:spPr>
          <a:xfrm flipV="1">
            <a:off x="5111846" y="3843335"/>
            <a:ext cx="979187" cy="41307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099509" y="4812181"/>
            <a:ext cx="647069" cy="64706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2">
                    <a:lumMod val="75000"/>
                  </a:schemeClr>
                </a:solidFill>
              </a:rPr>
              <a:t>S3</a:t>
            </a:r>
          </a:p>
        </p:txBody>
      </p:sp>
      <p:cxnSp>
        <p:nvCxnSpPr>
          <p:cNvPr id="14" name="Conector recto de flecha 13"/>
          <p:cNvCxnSpPr>
            <a:endCxn id="12" idx="1"/>
          </p:cNvCxnSpPr>
          <p:nvPr/>
        </p:nvCxnSpPr>
        <p:spPr>
          <a:xfrm>
            <a:off x="5111846" y="4718050"/>
            <a:ext cx="987663" cy="41766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/>
          <p:cNvGrpSpPr/>
          <p:nvPr/>
        </p:nvGrpSpPr>
        <p:grpSpPr>
          <a:xfrm>
            <a:off x="5117483" y="4718050"/>
            <a:ext cx="1629095" cy="741200"/>
            <a:chOff x="5117483" y="4718050"/>
            <a:chExt cx="1629095" cy="741200"/>
          </a:xfrm>
        </p:grpSpPr>
        <p:sp>
          <p:nvSpPr>
            <p:cNvPr id="27" name="Rectángulo 26"/>
            <p:cNvSpPr/>
            <p:nvPr/>
          </p:nvSpPr>
          <p:spPr>
            <a:xfrm>
              <a:off x="6099509" y="4812181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28" name="Conector recto de flecha 27"/>
            <p:cNvCxnSpPr>
              <a:endCxn id="27" idx="1"/>
            </p:cNvCxnSpPr>
            <p:nvPr/>
          </p:nvCxnSpPr>
          <p:spPr>
            <a:xfrm>
              <a:off x="5117483" y="4718050"/>
              <a:ext cx="982026" cy="4176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3973761" y="4601033"/>
            <a:ext cx="1191983" cy="41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Switch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328375" y="4111581"/>
            <a:ext cx="482757" cy="48259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5111846" y="3523352"/>
            <a:ext cx="1626256" cy="734323"/>
            <a:chOff x="5111846" y="3523352"/>
            <a:chExt cx="1626256" cy="734323"/>
          </a:xfrm>
        </p:grpSpPr>
        <p:sp>
          <p:nvSpPr>
            <p:cNvPr id="44" name="Rectángulo 43"/>
            <p:cNvSpPr/>
            <p:nvPr/>
          </p:nvSpPr>
          <p:spPr>
            <a:xfrm>
              <a:off x="6091033" y="3523352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cxnSp>
          <p:nvCxnSpPr>
            <p:cNvPr id="45" name="Conector recto de flecha 44"/>
            <p:cNvCxnSpPr>
              <a:endCxn id="44" idx="1"/>
            </p:cNvCxnSpPr>
            <p:nvPr/>
          </p:nvCxnSpPr>
          <p:spPr>
            <a:xfrm flipV="1">
              <a:off x="5111846" y="3846887"/>
              <a:ext cx="979187" cy="4107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49" y="4207138"/>
            <a:ext cx="458999" cy="23947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29" y="3919449"/>
            <a:ext cx="458999" cy="2421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09" y="3556792"/>
            <a:ext cx="458999" cy="2394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3" y="4855128"/>
            <a:ext cx="458999" cy="24211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3" y="5183346"/>
            <a:ext cx="458999" cy="2394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8" y="4204506"/>
            <a:ext cx="458999" cy="2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46 L 0.10521 3.5345E-1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799 0.0004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11528 0.05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1528 -0.0532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1319 -0.047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11319 0.0476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Test parameters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63</a:t>
            </a:fld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936461"/>
            <a:ext cx="7886700" cy="46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Concurrent slave requests</a:t>
            </a:r>
            <a:endParaRPr lang="en-GB" sz="26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2397422" y="4161559"/>
            <a:ext cx="1586252" cy="647069"/>
            <a:chOff x="2397422" y="4161559"/>
            <a:chExt cx="1586252" cy="647069"/>
          </a:xfrm>
        </p:grpSpPr>
        <p:sp>
          <p:nvSpPr>
            <p:cNvPr id="18" name="Rectángulo 17"/>
            <p:cNvSpPr/>
            <p:nvPr/>
          </p:nvSpPr>
          <p:spPr>
            <a:xfrm>
              <a:off x="2397422" y="4161559"/>
              <a:ext cx="647069" cy="64706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bg2">
                      <a:lumMod val="75000"/>
                    </a:schemeClr>
                  </a:solidFill>
                </a:rPr>
                <a:t>S1</a:t>
              </a:r>
            </a:p>
          </p:txBody>
        </p:sp>
        <p:cxnSp>
          <p:nvCxnSpPr>
            <p:cNvPr id="19" name="Conector recto de flecha 18"/>
            <p:cNvCxnSpPr>
              <a:stCxn id="18" idx="3"/>
              <a:endCxn id="23" idx="2"/>
            </p:cNvCxnSpPr>
            <p:nvPr/>
          </p:nvCxnSpPr>
          <p:spPr>
            <a:xfrm>
              <a:off x="3044491" y="4485094"/>
              <a:ext cx="939183" cy="3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2397422" y="4161559"/>
            <a:ext cx="1586252" cy="647069"/>
            <a:chOff x="2397422" y="4161559"/>
            <a:chExt cx="1586252" cy="647069"/>
          </a:xfrm>
        </p:grpSpPr>
        <p:sp>
          <p:nvSpPr>
            <p:cNvPr id="21" name="Rectángulo 20"/>
            <p:cNvSpPr/>
            <p:nvPr/>
          </p:nvSpPr>
          <p:spPr>
            <a:xfrm>
              <a:off x="2397422" y="4161559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S1</a:t>
              </a:r>
            </a:p>
          </p:txBody>
        </p:sp>
        <p:cxnSp>
          <p:nvCxnSpPr>
            <p:cNvPr id="22" name="Conector recto de flecha 21"/>
            <p:cNvCxnSpPr>
              <a:stCxn id="21" idx="3"/>
            </p:cNvCxnSpPr>
            <p:nvPr/>
          </p:nvCxnSpPr>
          <p:spPr>
            <a:xfrm>
              <a:off x="3044491" y="4485094"/>
              <a:ext cx="939183" cy="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ipse 22"/>
          <p:cNvSpPr/>
          <p:nvPr/>
        </p:nvSpPr>
        <p:spPr>
          <a:xfrm>
            <a:off x="3983674" y="3872953"/>
            <a:ext cx="1172156" cy="12242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/>
          </a:p>
        </p:txBody>
      </p:sp>
      <p:sp>
        <p:nvSpPr>
          <p:cNvPr id="25" name="Rectángulo 24"/>
          <p:cNvSpPr/>
          <p:nvPr/>
        </p:nvSpPr>
        <p:spPr>
          <a:xfrm>
            <a:off x="6091033" y="3519800"/>
            <a:ext cx="647069" cy="64706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2">
                    <a:lumMod val="75000"/>
                  </a:schemeClr>
                </a:solidFill>
              </a:rPr>
              <a:t>S2</a:t>
            </a:r>
          </a:p>
        </p:txBody>
      </p:sp>
      <p:cxnSp>
        <p:nvCxnSpPr>
          <p:cNvPr id="26" name="Conector recto de flecha 25"/>
          <p:cNvCxnSpPr>
            <a:endCxn id="25" idx="1"/>
          </p:cNvCxnSpPr>
          <p:nvPr/>
        </p:nvCxnSpPr>
        <p:spPr>
          <a:xfrm flipV="1">
            <a:off x="5111750" y="3843335"/>
            <a:ext cx="979283" cy="41311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6099509" y="4812181"/>
            <a:ext cx="647069" cy="64706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2">
                    <a:lumMod val="75000"/>
                  </a:schemeClr>
                </a:solidFill>
              </a:rPr>
              <a:t>S3</a:t>
            </a:r>
          </a:p>
        </p:txBody>
      </p:sp>
      <p:cxnSp>
        <p:nvCxnSpPr>
          <p:cNvPr id="29" name="Conector recto de flecha 28"/>
          <p:cNvCxnSpPr>
            <a:endCxn id="28" idx="1"/>
          </p:cNvCxnSpPr>
          <p:nvPr/>
        </p:nvCxnSpPr>
        <p:spPr>
          <a:xfrm>
            <a:off x="5111750" y="4715612"/>
            <a:ext cx="987759" cy="42010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5111750" y="3523352"/>
            <a:ext cx="1626352" cy="734363"/>
            <a:chOff x="5111750" y="3523352"/>
            <a:chExt cx="1626352" cy="734363"/>
          </a:xfrm>
        </p:grpSpPr>
        <p:sp>
          <p:nvSpPr>
            <p:cNvPr id="33" name="Rectángulo 32"/>
            <p:cNvSpPr/>
            <p:nvPr/>
          </p:nvSpPr>
          <p:spPr>
            <a:xfrm>
              <a:off x="6091033" y="3523352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S2</a:t>
              </a:r>
            </a:p>
          </p:txBody>
        </p:sp>
        <p:cxnSp>
          <p:nvCxnSpPr>
            <p:cNvPr id="34" name="Conector recto de flecha 33"/>
            <p:cNvCxnSpPr>
              <a:endCxn id="33" idx="1"/>
            </p:cNvCxnSpPr>
            <p:nvPr/>
          </p:nvCxnSpPr>
          <p:spPr>
            <a:xfrm flipV="1">
              <a:off x="5111750" y="3846887"/>
              <a:ext cx="979283" cy="4108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5111750" y="4715612"/>
            <a:ext cx="1634828" cy="743638"/>
            <a:chOff x="5111750" y="4715612"/>
            <a:chExt cx="1634828" cy="743638"/>
          </a:xfrm>
        </p:grpSpPr>
        <p:sp>
          <p:nvSpPr>
            <p:cNvPr id="36" name="Rectángulo 35"/>
            <p:cNvSpPr/>
            <p:nvPr/>
          </p:nvSpPr>
          <p:spPr>
            <a:xfrm>
              <a:off x="6099509" y="4812181"/>
              <a:ext cx="647069" cy="6470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37" name="Conector recto de flecha 36"/>
            <p:cNvCxnSpPr>
              <a:endCxn id="36" idx="1"/>
            </p:cNvCxnSpPr>
            <p:nvPr/>
          </p:nvCxnSpPr>
          <p:spPr>
            <a:xfrm>
              <a:off x="5111750" y="4715612"/>
              <a:ext cx="987759" cy="4201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adroTexto 41"/>
          <p:cNvSpPr txBox="1"/>
          <p:nvPr/>
        </p:nvSpPr>
        <p:spPr>
          <a:xfrm>
            <a:off x="3973761" y="4601033"/>
            <a:ext cx="1191983" cy="41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Switch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328375" y="4111581"/>
            <a:ext cx="482757" cy="48259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49" y="4207138"/>
            <a:ext cx="458999" cy="23947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29" y="3919449"/>
            <a:ext cx="458999" cy="2421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09" y="3556792"/>
            <a:ext cx="458999" cy="23947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3" y="4855128"/>
            <a:ext cx="458999" cy="2421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3" y="5183346"/>
            <a:ext cx="458999" cy="23947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8" y="4204506"/>
            <a:ext cx="458999" cy="2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46 L 0.10521 3.5345E-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11528 0.053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1319 -0.0476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799 0.000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1528 -0.0532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11319 0.0476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64</a:t>
            </a:fld>
            <a:endParaRPr lang="en-GB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817027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Qualitative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comparison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Quantitative study of </a:t>
            </a:r>
            <a:r>
              <a:rPr lang="en-GB" sz="2400" b="1" dirty="0" err="1"/>
              <a:t>HaRTES</a:t>
            </a:r>
            <a:endParaRPr lang="en-GB" sz="2400" b="1" dirty="0"/>
          </a:p>
          <a:p>
            <a:pPr lvl="1"/>
            <a:r>
              <a:rPr lang="en-GB" sz="2000" b="1" dirty="0"/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b="1" dirty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Conclusions</a:t>
            </a: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Publications of this work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Results (I)</a:t>
            </a:r>
            <a:endParaRPr lang="en-GB" sz="4000" dirty="0"/>
          </a:p>
        </p:txBody>
      </p:sp>
      <p:grpSp>
        <p:nvGrpSpPr>
          <p:cNvPr id="2" name="Grupo 1"/>
          <p:cNvGrpSpPr/>
          <p:nvPr/>
        </p:nvGrpSpPr>
        <p:grpSpPr>
          <a:xfrm>
            <a:off x="1147664" y="1667284"/>
            <a:ext cx="6848672" cy="4264864"/>
            <a:chOff x="1683659" y="2001063"/>
            <a:chExt cx="5776681" cy="359730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59" y="2641664"/>
              <a:ext cx="5776681" cy="295670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683659" y="2001063"/>
              <a:ext cx="5776680" cy="44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Mean duration no concurrent requests</a:t>
              </a:r>
              <a:endParaRPr lang="en-GB" sz="2800" dirty="0"/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Difficult, pessimist and impractical to predict the duration of AC. 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Load of the network.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Number of requests sent by each node.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In FTT there is no message to notify rejected requests.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66</a:t>
            </a:fld>
            <a:endParaRPr lang="en-GB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Results (</a:t>
            </a:r>
            <a:r>
              <a:rPr lang="en-GB" sz="4000" dirty="0" smtClean="0"/>
              <a:t>II)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3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Difficult, pessimist </a:t>
            </a:r>
            <a:r>
              <a:rPr lang="en-GB" sz="2400" dirty="0"/>
              <a:t>and impractical to predict the duration of AC. </a:t>
            </a:r>
            <a:endParaRPr lang="en-GB" sz="2400" dirty="0" smtClean="0"/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Load of the network.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Number of requests sent by each node.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In FTT there is no message to notify rejected requests.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49" y="4141268"/>
            <a:ext cx="7783831" cy="174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Propose the inclusion in the FTT specification of a message to notify slaves about rejected requests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67</a:t>
            </a:fld>
            <a:endParaRPr lang="en-GB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Results (</a:t>
            </a:r>
            <a:r>
              <a:rPr lang="en-GB" sz="4000" dirty="0" smtClean="0"/>
              <a:t>II)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278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Presentation outline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68</a:t>
            </a:fld>
            <a:endParaRPr lang="en-GB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1825" y="1690690"/>
            <a:ext cx="4817027" cy="49247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Flexible Time-Triggered Protocol</a:t>
            </a: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Audio Video Bridging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Qualitative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comparison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of the AC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Quantitative study of </a:t>
            </a:r>
            <a:r>
              <a:rPr lang="en-GB" sz="2400" dirty="0" err="1">
                <a:solidFill>
                  <a:schemeClr val="bg2">
                    <a:lumMod val="75000"/>
                  </a:schemeClr>
                </a:solidFill>
              </a:rPr>
              <a:t>HaRTES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Simulation model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Experiments 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Publications of this work</a:t>
            </a:r>
          </a:p>
        </p:txBody>
      </p:sp>
    </p:spTree>
    <p:extLst>
      <p:ext uri="{BB962C8B-B14F-4D97-AF65-F5344CB8AC3E}">
        <p14:creationId xmlns:p14="http://schemas.microsoft.com/office/powerpoint/2010/main" val="23269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Conclusions (I)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Growing use of Ethernet in DES.</a:t>
            </a:r>
          </a:p>
          <a:p>
            <a:r>
              <a:rPr lang="en-GB" sz="2400" dirty="0" smtClean="0"/>
              <a:t>Increasing multimedia-based apps in DES.</a:t>
            </a:r>
          </a:p>
          <a:p>
            <a:r>
              <a:rPr lang="en-GB" sz="2400" dirty="0" smtClean="0"/>
              <a:t>FTT and AVB to cope with Ethernet’s drawbacks.</a:t>
            </a:r>
          </a:p>
          <a:p>
            <a:r>
              <a:rPr lang="en-GB" sz="2400" dirty="0" smtClean="0"/>
              <a:t>Admission Control for R-T in dynamic environments.</a:t>
            </a:r>
          </a:p>
          <a:p>
            <a:r>
              <a:rPr lang="en-GB" sz="2400" dirty="0" smtClean="0"/>
              <a:t>Qualitative comparison of FTT-SE, </a:t>
            </a:r>
            <a:r>
              <a:rPr lang="en-GB" sz="2400" dirty="0" err="1" smtClean="0"/>
              <a:t>HaRTES</a:t>
            </a:r>
            <a:r>
              <a:rPr lang="en-GB" sz="2400" dirty="0" smtClean="0"/>
              <a:t> and AVB ACs.</a:t>
            </a:r>
          </a:p>
          <a:p>
            <a:pPr lvl="1"/>
            <a:r>
              <a:rPr lang="en-GB" sz="2000" dirty="0" smtClean="0"/>
              <a:t>Reliability.</a:t>
            </a:r>
          </a:p>
          <a:p>
            <a:pPr lvl="1"/>
            <a:r>
              <a:rPr lang="en-GB" sz="2000" dirty="0" smtClean="0"/>
              <a:t>Flexibility.</a:t>
            </a:r>
          </a:p>
          <a:p>
            <a:pPr lvl="1"/>
            <a:r>
              <a:rPr lang="en-GB" sz="2000" dirty="0" smtClean="0"/>
              <a:t>Performance.</a:t>
            </a:r>
          </a:p>
          <a:p>
            <a:endParaRPr lang="en-GB" sz="2400" dirty="0" smtClean="0">
              <a:sym typeface="Wingdings" panose="05000000000000000000" pitchFamily="2" charset="2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(IV)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49" y="2043142"/>
            <a:ext cx="8303080" cy="898842"/>
          </a:xfrm>
        </p:spPr>
        <p:txBody>
          <a:bodyPr>
            <a:noAutofit/>
          </a:bodyPr>
          <a:lstStyle/>
          <a:p>
            <a:r>
              <a:rPr lang="en-GB" sz="2400" dirty="0" smtClean="0"/>
              <a:t>R-T in dynamic environments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ym typeface="Wingdings" panose="05000000000000000000" pitchFamily="2" charset="2"/>
              </a:rPr>
              <a:t>Admission Control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Admission Control: bandwidth reservation between </a:t>
            </a:r>
            <a:r>
              <a:rPr lang="en-GB" sz="2400" dirty="0" err="1" smtClean="0">
                <a:sym typeface="Wingdings" panose="05000000000000000000" pitchFamily="2" charset="2"/>
              </a:rPr>
              <a:t>Tx</a:t>
            </a:r>
            <a:r>
              <a:rPr lang="en-GB" sz="2400" dirty="0" smtClean="0">
                <a:sym typeface="Wingdings" panose="05000000000000000000" pitchFamily="2" charset="2"/>
              </a:rPr>
              <a:t> and </a:t>
            </a:r>
            <a:r>
              <a:rPr lang="en-GB" sz="2400" dirty="0" err="1" smtClean="0">
                <a:sym typeface="Wingdings" panose="05000000000000000000" pitchFamily="2" charset="2"/>
              </a:rPr>
              <a:t>Rxs</a:t>
            </a:r>
            <a:r>
              <a:rPr lang="en-GB" sz="2400" dirty="0" smtClean="0">
                <a:sym typeface="Wingdings" panose="05000000000000000000" pitchFamily="2" charset="2"/>
              </a:rPr>
              <a:t>.</a:t>
            </a:r>
            <a:endParaRPr lang="en-GB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7</a:t>
            </a:fld>
            <a:endParaRPr lang="en-GB"/>
          </a:p>
        </p:txBody>
      </p:sp>
      <p:grpSp>
        <p:nvGrpSpPr>
          <p:cNvPr id="12" name="Grupo 11"/>
          <p:cNvGrpSpPr/>
          <p:nvPr/>
        </p:nvGrpSpPr>
        <p:grpSpPr>
          <a:xfrm>
            <a:off x="2085163" y="3210095"/>
            <a:ext cx="4162805" cy="3262039"/>
            <a:chOff x="2085163" y="3210095"/>
            <a:chExt cx="4162805" cy="3262039"/>
          </a:xfrm>
        </p:grpSpPr>
        <p:sp>
          <p:nvSpPr>
            <p:cNvPr id="7" name="Elipse 6"/>
            <p:cNvSpPr/>
            <p:nvPr/>
          </p:nvSpPr>
          <p:spPr>
            <a:xfrm>
              <a:off x="3691133" y="3711303"/>
              <a:ext cx="1180733" cy="12332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596163" y="3561798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N</a:t>
              </a:r>
              <a:r>
                <a:rPr lang="es-ES" dirty="0" smtClean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Conector recto de flecha 10"/>
            <p:cNvCxnSpPr>
              <a:endCxn id="9" idx="1"/>
            </p:cNvCxnSpPr>
            <p:nvPr/>
          </p:nvCxnSpPr>
          <p:spPr>
            <a:xfrm flipV="1">
              <a:off x="4836214" y="3887701"/>
              <a:ext cx="759949" cy="2614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>
              <a:off x="4624546" y="4825015"/>
              <a:ext cx="473274" cy="6678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>
              <a:off x="2960337" y="3883132"/>
              <a:ext cx="766454" cy="2660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 22"/>
            <p:cNvSpPr/>
            <p:nvPr/>
          </p:nvSpPr>
          <p:spPr>
            <a:xfrm>
              <a:off x="5097820" y="5492863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>
                  <a:solidFill>
                    <a:schemeClr val="tx1"/>
                  </a:solidFill>
                </a:rPr>
                <a:t>Rx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829244" y="4834232"/>
              <a:ext cx="1109592" cy="1310436"/>
              <a:chOff x="3117480" y="4287146"/>
              <a:chExt cx="1109592" cy="1310436"/>
            </a:xfrm>
          </p:grpSpPr>
          <p:cxnSp>
            <p:nvCxnSpPr>
              <p:cNvPr id="25" name="Conector recto de flecha 24"/>
              <p:cNvCxnSpPr/>
              <p:nvPr/>
            </p:nvCxnSpPr>
            <p:spPr>
              <a:xfrm flipV="1">
                <a:off x="3769285" y="4287146"/>
                <a:ext cx="457787" cy="6586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ángulo 25"/>
              <p:cNvSpPr/>
              <p:nvPr/>
            </p:nvSpPr>
            <p:spPr>
              <a:xfrm>
                <a:off x="3117480" y="4945777"/>
                <a:ext cx="651805" cy="6518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</a:rPr>
                  <a:t>N2</a:t>
                </a:r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ángulo 27"/>
            <p:cNvSpPr/>
            <p:nvPr/>
          </p:nvSpPr>
          <p:spPr>
            <a:xfrm>
              <a:off x="2320063" y="3561798"/>
              <a:ext cx="651805" cy="651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>
                  <a:solidFill>
                    <a:schemeClr val="tx1"/>
                  </a:solidFill>
                </a:rPr>
                <a:t>Tx</a:t>
              </a:r>
              <a:endParaRPr lang="es-ES" sz="2200" dirty="0">
                <a:solidFill>
                  <a:schemeClr val="tx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849288" y="4127870"/>
              <a:ext cx="86822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 smtClean="0"/>
                <a:t>Switch</a:t>
              </a:r>
              <a:endParaRPr lang="en-GB" sz="2000" dirty="0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2085163" y="3210095"/>
              <a:ext cx="3907902" cy="3262039"/>
            </a:xfrm>
            <a:custGeom>
              <a:avLst/>
              <a:gdLst>
                <a:gd name="connsiteX0" fmla="*/ 886637 w 3907902"/>
                <a:gd name="connsiteY0" fmla="*/ 79757 h 3262039"/>
                <a:gd name="connsiteX1" fmla="*/ 180959 w 3907902"/>
                <a:gd name="connsiteY1" fmla="*/ 89696 h 3262039"/>
                <a:gd name="connsiteX2" fmla="*/ 61689 w 3907902"/>
                <a:gd name="connsiteY2" fmla="*/ 1222757 h 3262039"/>
                <a:gd name="connsiteX3" fmla="*/ 1015846 w 3907902"/>
                <a:gd name="connsiteY3" fmla="*/ 1053792 h 3262039"/>
                <a:gd name="connsiteX4" fmla="*/ 1423350 w 3907902"/>
                <a:gd name="connsiteY4" fmla="*/ 1143244 h 3262039"/>
                <a:gd name="connsiteX5" fmla="*/ 1731463 w 3907902"/>
                <a:gd name="connsiteY5" fmla="*/ 1769409 h 3262039"/>
                <a:gd name="connsiteX6" fmla="*/ 2526594 w 3907902"/>
                <a:gd name="connsiteY6" fmla="*/ 1829044 h 3262039"/>
                <a:gd name="connsiteX7" fmla="*/ 2874463 w 3907902"/>
                <a:gd name="connsiteY7" fmla="*/ 2385635 h 3262039"/>
                <a:gd name="connsiteX8" fmla="*/ 2914220 w 3907902"/>
                <a:gd name="connsiteY8" fmla="*/ 3200644 h 3262039"/>
                <a:gd name="connsiteX9" fmla="*/ 3838559 w 3907902"/>
                <a:gd name="connsiteY9" fmla="*/ 3081375 h 3262039"/>
                <a:gd name="connsiteX10" fmla="*/ 3759046 w 3907902"/>
                <a:gd name="connsiteY10" fmla="*/ 2107340 h 3262039"/>
                <a:gd name="connsiteX11" fmla="*/ 3103063 w 3907902"/>
                <a:gd name="connsiteY11" fmla="*/ 2157035 h 3262039"/>
                <a:gd name="connsiteX12" fmla="*/ 2705498 w 3907902"/>
                <a:gd name="connsiteY12" fmla="*/ 1590505 h 3262039"/>
                <a:gd name="connsiteX13" fmla="*/ 2973854 w 3907902"/>
                <a:gd name="connsiteY13" fmla="*/ 1014035 h 3262039"/>
                <a:gd name="connsiteX14" fmla="*/ 2496776 w 3907902"/>
                <a:gd name="connsiteY14" fmla="*/ 377931 h 3262039"/>
                <a:gd name="connsiteX15" fmla="*/ 1791098 w 3907902"/>
                <a:gd name="connsiteY15" fmla="*/ 477322 h 3262039"/>
                <a:gd name="connsiteX16" fmla="*/ 1642011 w 3907902"/>
                <a:gd name="connsiteY16" fmla="*/ 775496 h 3262039"/>
                <a:gd name="connsiteX17" fmla="*/ 1015846 w 3907902"/>
                <a:gd name="connsiteY17" fmla="*/ 606531 h 3262039"/>
                <a:gd name="connsiteX18" fmla="*/ 1025785 w 3907902"/>
                <a:gd name="connsiteY18" fmla="*/ 149331 h 3262039"/>
                <a:gd name="connsiteX19" fmla="*/ 886637 w 3907902"/>
                <a:gd name="connsiteY19" fmla="*/ 79757 h 32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7902" h="3262039">
                  <a:moveTo>
                    <a:pt x="886637" y="79757"/>
                  </a:moveTo>
                  <a:cubicBezTo>
                    <a:pt x="745833" y="69818"/>
                    <a:pt x="318450" y="-100804"/>
                    <a:pt x="180959" y="89696"/>
                  </a:cubicBezTo>
                  <a:cubicBezTo>
                    <a:pt x="43468" y="280196"/>
                    <a:pt x="-77459" y="1062074"/>
                    <a:pt x="61689" y="1222757"/>
                  </a:cubicBezTo>
                  <a:cubicBezTo>
                    <a:pt x="200837" y="1383440"/>
                    <a:pt x="788903" y="1067044"/>
                    <a:pt x="1015846" y="1053792"/>
                  </a:cubicBezTo>
                  <a:cubicBezTo>
                    <a:pt x="1242789" y="1040540"/>
                    <a:pt x="1304081" y="1023975"/>
                    <a:pt x="1423350" y="1143244"/>
                  </a:cubicBezTo>
                  <a:cubicBezTo>
                    <a:pt x="1542619" y="1262513"/>
                    <a:pt x="1547589" y="1655109"/>
                    <a:pt x="1731463" y="1769409"/>
                  </a:cubicBezTo>
                  <a:cubicBezTo>
                    <a:pt x="1915337" y="1883709"/>
                    <a:pt x="2336094" y="1726340"/>
                    <a:pt x="2526594" y="1829044"/>
                  </a:cubicBezTo>
                  <a:cubicBezTo>
                    <a:pt x="2717094" y="1931748"/>
                    <a:pt x="2809859" y="2157035"/>
                    <a:pt x="2874463" y="2385635"/>
                  </a:cubicBezTo>
                  <a:cubicBezTo>
                    <a:pt x="2939067" y="2614235"/>
                    <a:pt x="2753537" y="3084687"/>
                    <a:pt x="2914220" y="3200644"/>
                  </a:cubicBezTo>
                  <a:cubicBezTo>
                    <a:pt x="3074903" y="3316601"/>
                    <a:pt x="3697755" y="3263592"/>
                    <a:pt x="3838559" y="3081375"/>
                  </a:cubicBezTo>
                  <a:cubicBezTo>
                    <a:pt x="3979363" y="2899158"/>
                    <a:pt x="3881629" y="2261397"/>
                    <a:pt x="3759046" y="2107340"/>
                  </a:cubicBezTo>
                  <a:cubicBezTo>
                    <a:pt x="3636463" y="1953283"/>
                    <a:pt x="3278654" y="2243174"/>
                    <a:pt x="3103063" y="2157035"/>
                  </a:cubicBezTo>
                  <a:cubicBezTo>
                    <a:pt x="2927472" y="2070896"/>
                    <a:pt x="2727033" y="1781005"/>
                    <a:pt x="2705498" y="1590505"/>
                  </a:cubicBezTo>
                  <a:cubicBezTo>
                    <a:pt x="2683963" y="1400005"/>
                    <a:pt x="3008641" y="1216131"/>
                    <a:pt x="2973854" y="1014035"/>
                  </a:cubicBezTo>
                  <a:cubicBezTo>
                    <a:pt x="2939067" y="811939"/>
                    <a:pt x="2693902" y="467383"/>
                    <a:pt x="2496776" y="377931"/>
                  </a:cubicBezTo>
                  <a:cubicBezTo>
                    <a:pt x="2299650" y="288479"/>
                    <a:pt x="1933559" y="411061"/>
                    <a:pt x="1791098" y="477322"/>
                  </a:cubicBezTo>
                  <a:cubicBezTo>
                    <a:pt x="1648637" y="543583"/>
                    <a:pt x="1771220" y="753961"/>
                    <a:pt x="1642011" y="775496"/>
                  </a:cubicBezTo>
                  <a:cubicBezTo>
                    <a:pt x="1512802" y="797031"/>
                    <a:pt x="1118550" y="710892"/>
                    <a:pt x="1015846" y="606531"/>
                  </a:cubicBezTo>
                  <a:cubicBezTo>
                    <a:pt x="913142" y="502170"/>
                    <a:pt x="1048976" y="238783"/>
                    <a:pt x="1025785" y="149331"/>
                  </a:cubicBezTo>
                  <a:cubicBezTo>
                    <a:pt x="1002594" y="59879"/>
                    <a:pt x="1027441" y="89696"/>
                    <a:pt x="886637" y="79757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37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Conclusions (II)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Quantitative study of </a:t>
            </a:r>
            <a:r>
              <a:rPr lang="en-GB" sz="2400" dirty="0" err="1" smtClean="0"/>
              <a:t>HaRTES</a:t>
            </a:r>
            <a:r>
              <a:rPr lang="en-GB" sz="2400" dirty="0" smtClean="0"/>
              <a:t>’ performance.</a:t>
            </a:r>
          </a:p>
          <a:p>
            <a:r>
              <a:rPr lang="en-GB" sz="2400" dirty="0" smtClean="0"/>
              <a:t>Implement AC simulation model over </a:t>
            </a:r>
            <a:r>
              <a:rPr lang="en-GB" sz="2400" dirty="0" err="1" smtClean="0"/>
              <a:t>OMNeT</a:t>
            </a:r>
            <a:r>
              <a:rPr lang="en-GB" sz="2400" dirty="0" smtClean="0"/>
              <a:t>++.</a:t>
            </a:r>
          </a:p>
          <a:p>
            <a:r>
              <a:rPr lang="en-GB" sz="2400" dirty="0" smtClean="0"/>
              <a:t>Impact of EC duration, load of the network and concurrency.</a:t>
            </a:r>
          </a:p>
          <a:p>
            <a:r>
              <a:rPr lang="en-GB" sz="2400" dirty="0" smtClean="0"/>
              <a:t>Difficult, pessimist and impractical to predict the duration of AC.</a:t>
            </a:r>
          </a:p>
          <a:p>
            <a:r>
              <a:rPr lang="en-GB" sz="2400" dirty="0" smtClean="0"/>
              <a:t>Propose modification of FTT specification.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</a:t>
            </a:r>
            <a:r>
              <a:rPr lang="en-GB" sz="2400" b="1" dirty="0" smtClean="0"/>
              <a:t>Future work</a:t>
            </a:r>
            <a:endParaRPr lang="en-GB" sz="2400" b="1" dirty="0"/>
          </a:p>
          <a:p>
            <a:r>
              <a:rPr lang="en-GB" sz="2400" dirty="0"/>
              <a:t>Complete the comparison between FTT and AVB.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>
              <a:sym typeface="Wingdings" panose="05000000000000000000" pitchFamily="2" charset="2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78383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Publications of this work</a:t>
            </a:r>
            <a:endParaRPr lang="en-GB" sz="4000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28649" y="2043140"/>
            <a:ext cx="7886700" cy="4209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71</a:t>
            </a:fld>
            <a:endParaRPr lang="en-GB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81049" y="1966114"/>
            <a:ext cx="7886700" cy="384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Álvarez, I., Almeida, L., </a:t>
            </a:r>
            <a:r>
              <a:rPr lang="en-GB" sz="2400" dirty="0" err="1" smtClean="0"/>
              <a:t>Proenza</a:t>
            </a:r>
            <a:r>
              <a:rPr lang="en-GB" sz="2400" dirty="0" smtClean="0"/>
              <a:t>, J., “</a:t>
            </a:r>
            <a:r>
              <a:rPr lang="en-GB" sz="2400" b="1" dirty="0" smtClean="0"/>
              <a:t>A First Qualitative Comparison of the Admission Control in FTT-SE, </a:t>
            </a:r>
            <a:r>
              <a:rPr lang="en-GB" sz="2400" b="1" dirty="0" err="1" smtClean="0"/>
              <a:t>HaRTES</a:t>
            </a:r>
            <a:r>
              <a:rPr lang="en-GB" sz="2400" b="1" dirty="0" smtClean="0"/>
              <a:t> and AVB</a:t>
            </a:r>
            <a:r>
              <a:rPr lang="en-GB" sz="2400" i="1" dirty="0" smtClean="0"/>
              <a:t>”</a:t>
            </a:r>
            <a:r>
              <a:rPr lang="en-GB" sz="2400" dirty="0" smtClean="0"/>
              <a:t>, In </a:t>
            </a:r>
            <a:r>
              <a:rPr lang="en-GB" sz="2400" i="1" dirty="0" smtClean="0"/>
              <a:t>Proceedings of the 12</a:t>
            </a:r>
            <a:r>
              <a:rPr lang="en-GB" sz="2400" i="1" baseline="30000" dirty="0" smtClean="0"/>
              <a:t>th</a:t>
            </a:r>
            <a:r>
              <a:rPr lang="en-GB" sz="2400" i="1" dirty="0" smtClean="0"/>
              <a:t> IEEE World Conference on Factory Communication Systems (WFCS), </a:t>
            </a:r>
            <a:r>
              <a:rPr lang="en-GB" sz="2400" dirty="0" err="1" smtClean="0"/>
              <a:t>Aveiro</a:t>
            </a:r>
            <a:r>
              <a:rPr lang="en-GB" sz="2400" dirty="0" smtClean="0"/>
              <a:t>, 2016.</a:t>
            </a:r>
          </a:p>
          <a:p>
            <a:endParaRPr lang="en-GB" sz="2400" dirty="0"/>
          </a:p>
          <a:p>
            <a:r>
              <a:rPr lang="en-GB" sz="2400" dirty="0" smtClean="0"/>
              <a:t>Álvarez, I., </a:t>
            </a:r>
            <a:r>
              <a:rPr lang="en-GB" sz="2400" dirty="0" err="1" smtClean="0"/>
              <a:t>Knezic</a:t>
            </a:r>
            <a:r>
              <a:rPr lang="en-GB" sz="2400" dirty="0" smtClean="0"/>
              <a:t>, M., Almeida, L., </a:t>
            </a:r>
            <a:r>
              <a:rPr lang="en-GB" sz="2400" dirty="0" err="1" smtClean="0"/>
              <a:t>Proenza</a:t>
            </a:r>
            <a:r>
              <a:rPr lang="en-GB" sz="2400" dirty="0" smtClean="0"/>
              <a:t>, J., “</a:t>
            </a:r>
            <a:r>
              <a:rPr lang="en-GB" sz="2400" b="1" dirty="0" smtClean="0"/>
              <a:t>A First Performance Analysis of the Admission Control in the </a:t>
            </a:r>
            <a:r>
              <a:rPr lang="en-GB" sz="2400" b="1" dirty="0" err="1" smtClean="0"/>
              <a:t>HaRTES</a:t>
            </a:r>
            <a:r>
              <a:rPr lang="en-GB" sz="2400" b="1" dirty="0" smtClean="0"/>
              <a:t> Ethernet Switch</a:t>
            </a:r>
            <a:r>
              <a:rPr lang="en-GB" sz="2400" dirty="0" smtClean="0"/>
              <a:t>”, </a:t>
            </a:r>
            <a:r>
              <a:rPr lang="en-GB" sz="2400" i="1" dirty="0" smtClean="0"/>
              <a:t>In proceedings of the 21th IEEE International Conference on Emerging Technologies and Factory Automation (ETFA), Berlin, 2016.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1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835" y="1399652"/>
            <a:ext cx="8696325" cy="162401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Study of the </a:t>
            </a:r>
            <a:r>
              <a:rPr lang="en-GB" sz="3600" b="1" dirty="0"/>
              <a:t>Admission Control</a:t>
            </a:r>
            <a:r>
              <a:rPr lang="en-GB" sz="3600" dirty="0"/>
              <a:t> in the </a:t>
            </a:r>
            <a:br>
              <a:rPr lang="en-GB" sz="3600" dirty="0"/>
            </a:br>
            <a:r>
              <a:rPr lang="en-GB" sz="3600" b="1" dirty="0"/>
              <a:t>Flexible Time-Triggered </a:t>
            </a:r>
            <a:r>
              <a:rPr lang="en-GB" sz="3600" dirty="0"/>
              <a:t>and the </a:t>
            </a:r>
            <a:br>
              <a:rPr lang="en-GB" sz="3600" dirty="0"/>
            </a:br>
            <a:r>
              <a:rPr lang="en-GB" sz="3600" b="1" dirty="0"/>
              <a:t>Audio Video Bridging </a:t>
            </a:r>
            <a:r>
              <a:rPr lang="en-GB" sz="3600" dirty="0"/>
              <a:t>Communication Protocols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3412" y="3208609"/>
            <a:ext cx="7877175" cy="913857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latin typeface="+mj-lt"/>
              </a:rPr>
              <a:t>A MSc submitted to </a:t>
            </a:r>
            <a:r>
              <a:rPr lang="en-GB" sz="2000" i="1" dirty="0" err="1">
                <a:latin typeface="+mj-lt"/>
              </a:rPr>
              <a:t>Departament</a:t>
            </a:r>
            <a:r>
              <a:rPr lang="en-GB" sz="2000" i="1" dirty="0">
                <a:latin typeface="+mj-lt"/>
              </a:rPr>
              <a:t> de </a:t>
            </a:r>
            <a:r>
              <a:rPr lang="en-GB" sz="2000" i="1" dirty="0" err="1">
                <a:latin typeface="+mj-lt"/>
              </a:rPr>
              <a:t>Ciències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Matemàtiques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i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Informàtica</a:t>
            </a:r>
            <a:r>
              <a:rPr lang="en-GB" sz="2000" dirty="0">
                <a:latin typeface="+mj-lt"/>
              </a:rPr>
              <a:t> of the University of Balearic Islands in accordance with the requirements for the degree of </a:t>
            </a:r>
            <a:r>
              <a:rPr lang="en-GB" sz="2000" dirty="0" err="1"/>
              <a:t>Màster</a:t>
            </a:r>
            <a:r>
              <a:rPr lang="en-GB" sz="2000" dirty="0"/>
              <a:t> </a:t>
            </a:r>
            <a:r>
              <a:rPr lang="en-GB" sz="2000" dirty="0" err="1"/>
              <a:t>Universitari</a:t>
            </a:r>
            <a:r>
              <a:rPr lang="en-GB" sz="2000" dirty="0"/>
              <a:t> </a:t>
            </a:r>
            <a:r>
              <a:rPr lang="en-GB" sz="2000" dirty="0" err="1"/>
              <a:t>Enginyeria</a:t>
            </a:r>
            <a:r>
              <a:rPr lang="en-GB" sz="2000" dirty="0"/>
              <a:t> </a:t>
            </a:r>
            <a:r>
              <a:rPr lang="en-GB" sz="2000" dirty="0" err="1"/>
              <a:t>Informàtica</a:t>
            </a:r>
            <a:r>
              <a:rPr lang="en-GB" sz="2000" dirty="0"/>
              <a:t> (MINF)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3901399" y="64023"/>
          <a:ext cx="1341202" cy="133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4" imgW="6876961" imgH="6848380" progId="AcroExch.Document.DC">
                  <p:embed/>
                </p:oleObj>
              </mc:Choice>
              <mc:Fallback>
                <p:oleObj name="Acrobat Document" r:id="rId4" imgW="6876961" imgH="68483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1399" y="64023"/>
                        <a:ext cx="1341202" cy="133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83711" y="4200525"/>
            <a:ext cx="297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Author</a:t>
            </a:r>
          </a:p>
          <a:p>
            <a:pPr algn="ctr"/>
            <a:r>
              <a:rPr lang="es-ES" sz="2400" dirty="0"/>
              <a:t>Inés Álvarez Vadillo</a:t>
            </a:r>
            <a:endParaRPr lang="en-GB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32363" y="5379001"/>
            <a:ext cx="2509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</a:t>
            </a:r>
          </a:p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Luís Almeida</a:t>
            </a:r>
          </a:p>
          <a:p>
            <a:pPr algn="ctr"/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25602" y="5379002"/>
            <a:ext cx="258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</a:t>
            </a:r>
          </a:p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Julián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Proenza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Illes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Balears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</a:t>
            </a:r>
            <a:r>
              <a:rPr lang="en-GB" sz="4000" dirty="0"/>
              <a:t>V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8</a:t>
            </a:fld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1193799" y="2008348"/>
            <a:ext cx="675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 this work we study the </a:t>
            </a:r>
            <a:r>
              <a:rPr lang="en-GB" sz="2800" b="1" dirty="0"/>
              <a:t>Admission Control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6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1423327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05538"/>
            <a:ext cx="7886700" cy="13851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Introduction (</a:t>
            </a:r>
            <a:r>
              <a:rPr lang="en-GB" sz="4000" dirty="0"/>
              <a:t>V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50" y="2541117"/>
            <a:ext cx="8066778" cy="3507125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Qualitative comparison </a:t>
            </a:r>
            <a:r>
              <a:rPr lang="en-GB" sz="2400" dirty="0" smtClean="0"/>
              <a:t>of FTT and AVB:</a:t>
            </a:r>
          </a:p>
          <a:p>
            <a:pPr lvl="1"/>
            <a:r>
              <a:rPr lang="en-GB" sz="2000" dirty="0" smtClean="0"/>
              <a:t>Reliability: temporary and permanent faults.</a:t>
            </a:r>
          </a:p>
          <a:p>
            <a:pPr lvl="1"/>
            <a:r>
              <a:rPr lang="en-GB" sz="2000" dirty="0" smtClean="0"/>
              <a:t>Flexibility: mechanisms and services for </a:t>
            </a:r>
            <a:r>
              <a:rPr lang="en-GB" sz="2000" dirty="0" err="1" smtClean="0"/>
              <a:t>adaptivity</a:t>
            </a:r>
            <a:r>
              <a:rPr lang="en-GB" sz="2000" dirty="0" smtClean="0"/>
              <a:t>.</a:t>
            </a:r>
          </a:p>
          <a:p>
            <a:pPr lvl="1"/>
            <a:r>
              <a:rPr lang="en-GB" sz="2000" dirty="0" smtClean="0"/>
              <a:t>Performance: overhead generated by AC.</a:t>
            </a:r>
          </a:p>
          <a:p>
            <a:r>
              <a:rPr lang="en-GB" sz="2400" b="1" dirty="0" smtClean="0"/>
              <a:t>Quantitative study of FTT </a:t>
            </a:r>
            <a:r>
              <a:rPr lang="en-GB" sz="2400" b="1" dirty="0" err="1" smtClean="0"/>
              <a:t>HaRTES</a:t>
            </a:r>
            <a:r>
              <a:rPr lang="en-GB" sz="2400" dirty="0" smtClean="0"/>
              <a:t>’ implementation performance, by means of simulation.</a:t>
            </a:r>
          </a:p>
          <a:p>
            <a:r>
              <a:rPr lang="en-GB" sz="2400" dirty="0" smtClean="0"/>
              <a:t>Implementation of </a:t>
            </a:r>
            <a:r>
              <a:rPr lang="en-GB" sz="2400" dirty="0" err="1" smtClean="0"/>
              <a:t>HaRTES</a:t>
            </a:r>
            <a:r>
              <a:rPr lang="en-GB" sz="2400" dirty="0" smtClean="0"/>
              <a:t>’ AC </a:t>
            </a:r>
            <a:r>
              <a:rPr lang="en-GB" sz="2400" b="1" dirty="0" smtClean="0"/>
              <a:t>simulation model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Contribution to FTT specification.</a:t>
            </a:r>
            <a:endParaRPr lang="en-GB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CE2-1281-4C2B-B6A9-C4BDE7821AB3}" type="slidenum">
              <a:rPr lang="en-GB" smtClean="0"/>
              <a:t>9</a:t>
            </a:fld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54708" y="1700417"/>
            <a:ext cx="723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GOALS OF THE TFM</a:t>
            </a:r>
            <a:endParaRPr lang="en-GB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24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5385</TotalTime>
  <Words>6044</Words>
  <Application>Microsoft Office PowerPoint</Application>
  <PresentationFormat>Presentación en pantalla (4:3)</PresentationFormat>
  <Paragraphs>864</Paragraphs>
  <Slides>72</Slides>
  <Notes>71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Tema de Office</vt:lpstr>
      <vt:lpstr>Acrobat Document</vt:lpstr>
      <vt:lpstr>Study of the Admission Control in the  Flexible Time-Triggered and the  Audio Video Bridging Communication Protocols</vt:lpstr>
      <vt:lpstr>Introduction (I)</vt:lpstr>
      <vt:lpstr>Introduction (II)</vt:lpstr>
      <vt:lpstr>Introduction (III)</vt:lpstr>
      <vt:lpstr>Introduction (III)</vt:lpstr>
      <vt:lpstr>Introduction (III)</vt:lpstr>
      <vt:lpstr>Introduction (IV)</vt:lpstr>
      <vt:lpstr>Introduction (V)</vt:lpstr>
      <vt:lpstr>Introduction (V)</vt:lpstr>
      <vt:lpstr>Presentation outline</vt:lpstr>
      <vt:lpstr>Presentation outline</vt:lpstr>
      <vt:lpstr>Flexible Time-Triggered (I)</vt:lpstr>
      <vt:lpstr>Flexible Time-Triggered (II)</vt:lpstr>
      <vt:lpstr>Flexible Time-Triggered (II)</vt:lpstr>
      <vt:lpstr>Flexible Time-Triggered (II)</vt:lpstr>
      <vt:lpstr>Flexible Time-Triggered (III)</vt:lpstr>
      <vt:lpstr>Flexible Time-Triggered (III)</vt:lpstr>
      <vt:lpstr>HaRTES Admission Control</vt:lpstr>
      <vt:lpstr>HaRTES Admission Control</vt:lpstr>
      <vt:lpstr>HaRTES Admission Control</vt:lpstr>
      <vt:lpstr>HaRTES Admission Control</vt:lpstr>
      <vt:lpstr>HaRTES Admission Control</vt:lpstr>
      <vt:lpstr>Flexible Time-Triggered (III)</vt:lpstr>
      <vt:lpstr>FTT-SE Admission Control</vt:lpstr>
      <vt:lpstr>FTT-SE Admission Control</vt:lpstr>
      <vt:lpstr>FTT-SE Admission Control</vt:lpstr>
      <vt:lpstr>FTT-SE Admission Control</vt:lpstr>
      <vt:lpstr>FTT-SE Admission Control</vt:lpstr>
      <vt:lpstr>FTT-SE Admission Control</vt:lpstr>
      <vt:lpstr>FTT-SE Admission Control</vt:lpstr>
      <vt:lpstr>FTT-SE Admission Control</vt:lpstr>
      <vt:lpstr>FTT-SE Admission Control</vt:lpstr>
      <vt:lpstr>Presentation outline</vt:lpstr>
      <vt:lpstr>Audio Video Bridging (I)</vt:lpstr>
      <vt:lpstr>Audio Video Bridging (II)</vt:lpstr>
      <vt:lpstr>Audio Video Bridging (II)</vt:lpstr>
      <vt:lpstr>AVB Admission Control</vt:lpstr>
      <vt:lpstr>AVB Admission Control</vt:lpstr>
      <vt:lpstr>AVB Admission Control</vt:lpstr>
      <vt:lpstr>AVB Admission Control</vt:lpstr>
      <vt:lpstr>Presentation outline</vt:lpstr>
      <vt:lpstr>Reliability of the AC (I)</vt:lpstr>
      <vt:lpstr>Reliability of the AC (II)</vt:lpstr>
      <vt:lpstr>Reliability of the AC (III)</vt:lpstr>
      <vt:lpstr>Flexibility of the AC</vt:lpstr>
      <vt:lpstr>Performance of the AC</vt:lpstr>
      <vt:lpstr>Presentation outline</vt:lpstr>
      <vt:lpstr>Simulation model (I)</vt:lpstr>
      <vt:lpstr>Simulation model (II)</vt:lpstr>
      <vt:lpstr>Presentation outline</vt:lpstr>
      <vt:lpstr>Experiments and results (I)</vt:lpstr>
      <vt:lpstr>Experiments and results (III)</vt:lpstr>
      <vt:lpstr>Experiments and results (III)</vt:lpstr>
      <vt:lpstr>Experiments and results (III)</vt:lpstr>
      <vt:lpstr>Experiments and results (III)</vt:lpstr>
      <vt:lpstr>Experiments and results (III)</vt:lpstr>
      <vt:lpstr>Experiments and results (III)</vt:lpstr>
      <vt:lpstr>Experiments and results (IV)</vt:lpstr>
      <vt:lpstr>Experiments and results (IV)</vt:lpstr>
      <vt:lpstr>Experiments and results (IV)</vt:lpstr>
      <vt:lpstr>Test parameters</vt:lpstr>
      <vt:lpstr>Test parameters</vt:lpstr>
      <vt:lpstr>Test parameters</vt:lpstr>
      <vt:lpstr>Presentation outline</vt:lpstr>
      <vt:lpstr>Results (I)</vt:lpstr>
      <vt:lpstr>Results (II)</vt:lpstr>
      <vt:lpstr>Results (II)</vt:lpstr>
      <vt:lpstr>Presentation outline</vt:lpstr>
      <vt:lpstr>Conclusions (I)</vt:lpstr>
      <vt:lpstr>Conclusions (II)</vt:lpstr>
      <vt:lpstr>Publications of this work</vt:lpstr>
      <vt:lpstr>Study of the Admission Control in the  Flexible Time-Triggered and the  Audio Video Bridging Communication Protocols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Admission Control in the  Flexible Time-Triggered and the  Audio Video Bridging Communication Protocols</dc:title>
  <dc:creator>Ines alvarez vadillo</dc:creator>
  <cp:lastModifiedBy>Inés Álvarez</cp:lastModifiedBy>
  <cp:revision>251</cp:revision>
  <dcterms:created xsi:type="dcterms:W3CDTF">2016-09-22T11:19:09Z</dcterms:created>
  <dcterms:modified xsi:type="dcterms:W3CDTF">2016-10-05T09:03:42Z</dcterms:modified>
</cp:coreProperties>
</file>